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ink/ink3.xml" ContentType="application/inkml+xml"/>
  <Override PartName="/ppt/diagrams/quickStyle4.xml" ContentType="application/vnd.openxmlformats-officedocument.drawingml.diagramStyle+xml"/>
  <Override PartName="/ppt/ink/ink4.xml" ContentType="application/inkml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257" r:id="rId2"/>
    <p:sldId id="277" r:id="rId3"/>
    <p:sldId id="282" r:id="rId4"/>
    <p:sldId id="284" r:id="rId5"/>
    <p:sldId id="989" r:id="rId6"/>
    <p:sldId id="283" r:id="rId7"/>
    <p:sldId id="991" r:id="rId8"/>
    <p:sldId id="285" r:id="rId9"/>
    <p:sldId id="996" r:id="rId10"/>
    <p:sldId id="997" r:id="rId11"/>
    <p:sldId id="998" r:id="rId12"/>
    <p:sldId id="999" r:id="rId13"/>
    <p:sldId id="994" r:id="rId14"/>
    <p:sldId id="258" r:id="rId15"/>
    <p:sldId id="263" r:id="rId16"/>
    <p:sldId id="265" r:id="rId17"/>
    <p:sldId id="1000" r:id="rId18"/>
    <p:sldId id="1003" r:id="rId19"/>
    <p:sldId id="271" r:id="rId20"/>
    <p:sldId id="1004" r:id="rId21"/>
    <p:sldId id="1005" r:id="rId22"/>
    <p:sldId id="276" r:id="rId23"/>
    <p:sldId id="995" r:id="rId24"/>
    <p:sldId id="281" r:id="rId25"/>
    <p:sldId id="278" r:id="rId26"/>
    <p:sldId id="279" r:id="rId27"/>
    <p:sldId id="1006" r:id="rId28"/>
    <p:sldId id="1007" r:id="rId29"/>
    <p:sldId id="1008" r:id="rId30"/>
    <p:sldId id="1001" r:id="rId31"/>
    <p:sldId id="270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5882" autoAdjust="0"/>
  </p:normalViewPr>
  <p:slideViewPr>
    <p:cSldViewPr snapToGrid="0">
      <p:cViewPr varScale="1">
        <p:scale>
          <a:sx n="54" d="100"/>
          <a:sy n="54" d="100"/>
        </p:scale>
        <p:origin x="13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32A2D-A182-4469-BAAF-7116D35AB40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2CBC38-DD96-4739-A7F0-30C3D221B501}">
      <dgm:prSet/>
      <dgm:spPr/>
      <dgm:t>
        <a:bodyPr/>
        <a:lstStyle/>
        <a:p>
          <a:r>
            <a:rPr lang="en-US" b="0" i="0"/>
            <a:t>Mixing Drugs</a:t>
          </a:r>
          <a:endParaRPr lang="en-US"/>
        </a:p>
      </dgm:t>
    </dgm:pt>
    <dgm:pt modelId="{A948FEDA-D652-46BE-9E99-94198BA2B9A2}" type="parTrans" cxnId="{5DF0B295-1873-4219-8D02-911EDE33C4B7}">
      <dgm:prSet/>
      <dgm:spPr/>
      <dgm:t>
        <a:bodyPr/>
        <a:lstStyle/>
        <a:p>
          <a:endParaRPr lang="en-US"/>
        </a:p>
      </dgm:t>
    </dgm:pt>
    <dgm:pt modelId="{C0DEF382-4C43-45D9-9493-09A22ED9CCC7}" type="sibTrans" cxnId="{5DF0B295-1873-4219-8D02-911EDE33C4B7}">
      <dgm:prSet/>
      <dgm:spPr/>
      <dgm:t>
        <a:bodyPr/>
        <a:lstStyle/>
        <a:p>
          <a:endParaRPr lang="en-US"/>
        </a:p>
      </dgm:t>
    </dgm:pt>
    <dgm:pt modelId="{FD47E836-A28D-457E-A67A-2BAD3B586301}">
      <dgm:prSet/>
      <dgm:spPr/>
      <dgm:t>
        <a:bodyPr/>
        <a:lstStyle/>
        <a:p>
          <a:r>
            <a:rPr lang="en-US"/>
            <a:t>Tolerance</a:t>
          </a:r>
        </a:p>
      </dgm:t>
    </dgm:pt>
    <dgm:pt modelId="{2DC084CF-5B7F-4456-9C19-1FF6526FE0F3}" type="parTrans" cxnId="{F54E6DCE-9205-45B1-97D9-18996FD3519D}">
      <dgm:prSet/>
      <dgm:spPr/>
      <dgm:t>
        <a:bodyPr/>
        <a:lstStyle/>
        <a:p>
          <a:endParaRPr lang="en-US"/>
        </a:p>
      </dgm:t>
    </dgm:pt>
    <dgm:pt modelId="{73024DA6-D032-4CBF-A273-71560B751735}" type="sibTrans" cxnId="{F54E6DCE-9205-45B1-97D9-18996FD3519D}">
      <dgm:prSet/>
      <dgm:spPr/>
      <dgm:t>
        <a:bodyPr/>
        <a:lstStyle/>
        <a:p>
          <a:endParaRPr lang="en-US"/>
        </a:p>
      </dgm:t>
    </dgm:pt>
    <dgm:pt modelId="{CAB6118A-7367-4FF0-8AF8-7BBE6CC852D9}">
      <dgm:prSet/>
      <dgm:spPr/>
      <dgm:t>
        <a:bodyPr/>
        <a:lstStyle/>
        <a:p>
          <a:r>
            <a:rPr lang="en-US" b="0" i="0"/>
            <a:t>Quality</a:t>
          </a:r>
          <a:endParaRPr lang="en-US"/>
        </a:p>
      </dgm:t>
    </dgm:pt>
    <dgm:pt modelId="{5C8637D1-3D40-4327-A840-98D15AF7B2FE}" type="parTrans" cxnId="{0CDD95BD-5308-4D17-BAE5-EABEC32AD16D}">
      <dgm:prSet/>
      <dgm:spPr/>
      <dgm:t>
        <a:bodyPr/>
        <a:lstStyle/>
        <a:p>
          <a:endParaRPr lang="en-US"/>
        </a:p>
      </dgm:t>
    </dgm:pt>
    <dgm:pt modelId="{9843D4A1-F05F-4135-AF03-CAFBA1AF1998}" type="sibTrans" cxnId="{0CDD95BD-5308-4D17-BAE5-EABEC32AD16D}">
      <dgm:prSet/>
      <dgm:spPr/>
      <dgm:t>
        <a:bodyPr/>
        <a:lstStyle/>
        <a:p>
          <a:endParaRPr lang="en-US"/>
        </a:p>
      </dgm:t>
    </dgm:pt>
    <dgm:pt modelId="{D1337AA9-0B0E-4854-8451-51A1F96ABD74}">
      <dgm:prSet/>
      <dgm:spPr/>
      <dgm:t>
        <a:bodyPr/>
        <a:lstStyle/>
        <a:p>
          <a:r>
            <a:rPr lang="en-US" b="0" i="0"/>
            <a:t>Using alone</a:t>
          </a:r>
          <a:endParaRPr lang="en-US"/>
        </a:p>
      </dgm:t>
    </dgm:pt>
    <dgm:pt modelId="{9442F8D7-090F-44A0-9738-A391599B999A}" type="parTrans" cxnId="{9525B466-814C-4586-9AE1-7A992A2CFEE1}">
      <dgm:prSet/>
      <dgm:spPr/>
      <dgm:t>
        <a:bodyPr/>
        <a:lstStyle/>
        <a:p>
          <a:endParaRPr lang="en-US"/>
        </a:p>
      </dgm:t>
    </dgm:pt>
    <dgm:pt modelId="{59A4399F-F813-4F9D-BF74-CD17335F8CFC}" type="sibTrans" cxnId="{9525B466-814C-4586-9AE1-7A992A2CFEE1}">
      <dgm:prSet/>
      <dgm:spPr/>
      <dgm:t>
        <a:bodyPr/>
        <a:lstStyle/>
        <a:p>
          <a:endParaRPr lang="en-US"/>
        </a:p>
      </dgm:t>
    </dgm:pt>
    <dgm:pt modelId="{029A02D7-AD3F-4216-8FCB-0B29F7527522}">
      <dgm:prSet/>
      <dgm:spPr/>
      <dgm:t>
        <a:bodyPr/>
        <a:lstStyle/>
        <a:p>
          <a:r>
            <a:rPr lang="en-US"/>
            <a:t>Age and Physical health</a:t>
          </a:r>
        </a:p>
      </dgm:t>
    </dgm:pt>
    <dgm:pt modelId="{7BF8B90E-3AC3-4A5A-B7E1-A6FDE7ACEE79}" type="parTrans" cxnId="{2A7330B8-45E9-4880-9F5D-1B21518D4708}">
      <dgm:prSet/>
      <dgm:spPr/>
      <dgm:t>
        <a:bodyPr/>
        <a:lstStyle/>
        <a:p>
          <a:endParaRPr lang="en-US"/>
        </a:p>
      </dgm:t>
    </dgm:pt>
    <dgm:pt modelId="{B8F01A32-EC92-40FF-8CC1-DFA84F349CAF}" type="sibTrans" cxnId="{2A7330B8-45E9-4880-9F5D-1B21518D4708}">
      <dgm:prSet/>
      <dgm:spPr/>
      <dgm:t>
        <a:bodyPr/>
        <a:lstStyle/>
        <a:p>
          <a:endParaRPr lang="en-US"/>
        </a:p>
      </dgm:t>
    </dgm:pt>
    <dgm:pt modelId="{5D387B2B-CE8D-4796-96AB-D3C5E33A85E5}">
      <dgm:prSet/>
      <dgm:spPr/>
      <dgm:t>
        <a:bodyPr/>
        <a:lstStyle/>
        <a:p>
          <a:r>
            <a:rPr lang="en-US" b="0" i="0"/>
            <a:t>Mode of administration</a:t>
          </a:r>
          <a:endParaRPr lang="en-US"/>
        </a:p>
      </dgm:t>
    </dgm:pt>
    <dgm:pt modelId="{010BA9A8-4F01-4DC1-94EE-CD2D209286CB}" type="parTrans" cxnId="{5FF33AAC-689A-4FCF-969C-AB61A065876C}">
      <dgm:prSet/>
      <dgm:spPr/>
      <dgm:t>
        <a:bodyPr/>
        <a:lstStyle/>
        <a:p>
          <a:endParaRPr lang="en-US"/>
        </a:p>
      </dgm:t>
    </dgm:pt>
    <dgm:pt modelId="{86523416-2865-49AF-A464-FE04E272B157}" type="sibTrans" cxnId="{5FF33AAC-689A-4FCF-969C-AB61A065876C}">
      <dgm:prSet/>
      <dgm:spPr/>
      <dgm:t>
        <a:bodyPr/>
        <a:lstStyle/>
        <a:p>
          <a:endParaRPr lang="en-US"/>
        </a:p>
      </dgm:t>
    </dgm:pt>
    <dgm:pt modelId="{83898B53-5F96-480F-8DF3-C4039BA79630}">
      <dgm:prSet/>
      <dgm:spPr/>
      <dgm:t>
        <a:bodyPr/>
        <a:lstStyle/>
        <a:p>
          <a:r>
            <a:rPr lang="en-US"/>
            <a:t>Previous nonfatal overdose</a:t>
          </a:r>
        </a:p>
      </dgm:t>
    </dgm:pt>
    <dgm:pt modelId="{85842FD9-F8CC-4B7D-A47A-A83DC6A65BA7}" type="parTrans" cxnId="{9FF02601-6545-465E-920B-C5302BB62DFF}">
      <dgm:prSet/>
      <dgm:spPr/>
      <dgm:t>
        <a:bodyPr/>
        <a:lstStyle/>
        <a:p>
          <a:endParaRPr lang="en-US"/>
        </a:p>
      </dgm:t>
    </dgm:pt>
    <dgm:pt modelId="{E58B5D74-F03C-4266-A2C4-3D68CEF254F6}" type="sibTrans" cxnId="{9FF02601-6545-465E-920B-C5302BB62DFF}">
      <dgm:prSet/>
      <dgm:spPr/>
      <dgm:t>
        <a:bodyPr/>
        <a:lstStyle/>
        <a:p>
          <a:endParaRPr lang="en-US"/>
        </a:p>
      </dgm:t>
    </dgm:pt>
    <dgm:pt modelId="{EC053197-EDE6-47FB-8946-076C3E68C3B3}" type="pres">
      <dgm:prSet presAssocID="{8B632A2D-A182-4469-BAAF-7116D35AB40F}" presName="vert0" presStyleCnt="0">
        <dgm:presLayoutVars>
          <dgm:dir/>
          <dgm:animOne val="branch"/>
          <dgm:animLvl val="lvl"/>
        </dgm:presLayoutVars>
      </dgm:prSet>
      <dgm:spPr/>
    </dgm:pt>
    <dgm:pt modelId="{A6C9375B-4335-4D81-A99D-E86B4F7EB64E}" type="pres">
      <dgm:prSet presAssocID="{842CBC38-DD96-4739-A7F0-30C3D221B501}" presName="thickLine" presStyleLbl="alignNode1" presStyleIdx="0" presStyleCnt="7"/>
      <dgm:spPr/>
    </dgm:pt>
    <dgm:pt modelId="{3B71B42F-102C-4BA9-ABE4-5A6A0612F92A}" type="pres">
      <dgm:prSet presAssocID="{842CBC38-DD96-4739-A7F0-30C3D221B501}" presName="horz1" presStyleCnt="0"/>
      <dgm:spPr/>
    </dgm:pt>
    <dgm:pt modelId="{16CE2E21-42A7-4B8E-8544-F1EE8534960B}" type="pres">
      <dgm:prSet presAssocID="{842CBC38-DD96-4739-A7F0-30C3D221B501}" presName="tx1" presStyleLbl="revTx" presStyleIdx="0" presStyleCnt="7"/>
      <dgm:spPr/>
    </dgm:pt>
    <dgm:pt modelId="{1A7EE4F7-99F5-45A4-9086-6805144D98EE}" type="pres">
      <dgm:prSet presAssocID="{842CBC38-DD96-4739-A7F0-30C3D221B501}" presName="vert1" presStyleCnt="0"/>
      <dgm:spPr/>
    </dgm:pt>
    <dgm:pt modelId="{17AF76F5-9D0D-4923-A014-5852087DF358}" type="pres">
      <dgm:prSet presAssocID="{FD47E836-A28D-457E-A67A-2BAD3B586301}" presName="thickLine" presStyleLbl="alignNode1" presStyleIdx="1" presStyleCnt="7"/>
      <dgm:spPr/>
    </dgm:pt>
    <dgm:pt modelId="{9BA5E188-5935-433B-8384-3DE000CCE0D0}" type="pres">
      <dgm:prSet presAssocID="{FD47E836-A28D-457E-A67A-2BAD3B586301}" presName="horz1" presStyleCnt="0"/>
      <dgm:spPr/>
    </dgm:pt>
    <dgm:pt modelId="{2CE589BC-677A-48B1-AA4C-A3AED2044CE9}" type="pres">
      <dgm:prSet presAssocID="{FD47E836-A28D-457E-A67A-2BAD3B586301}" presName="tx1" presStyleLbl="revTx" presStyleIdx="1" presStyleCnt="7"/>
      <dgm:spPr/>
    </dgm:pt>
    <dgm:pt modelId="{1AED9871-192C-4F1A-9823-0F95B41FDCE6}" type="pres">
      <dgm:prSet presAssocID="{FD47E836-A28D-457E-A67A-2BAD3B586301}" presName="vert1" presStyleCnt="0"/>
      <dgm:spPr/>
    </dgm:pt>
    <dgm:pt modelId="{2FBB8AF2-9F12-4182-86EE-121723B48E76}" type="pres">
      <dgm:prSet presAssocID="{CAB6118A-7367-4FF0-8AF8-7BBE6CC852D9}" presName="thickLine" presStyleLbl="alignNode1" presStyleIdx="2" presStyleCnt="7"/>
      <dgm:spPr/>
    </dgm:pt>
    <dgm:pt modelId="{E8E42D61-A736-4F32-9543-ED7F20148AD8}" type="pres">
      <dgm:prSet presAssocID="{CAB6118A-7367-4FF0-8AF8-7BBE6CC852D9}" presName="horz1" presStyleCnt="0"/>
      <dgm:spPr/>
    </dgm:pt>
    <dgm:pt modelId="{22A36765-35AC-47C8-BE54-7E639114CFA8}" type="pres">
      <dgm:prSet presAssocID="{CAB6118A-7367-4FF0-8AF8-7BBE6CC852D9}" presName="tx1" presStyleLbl="revTx" presStyleIdx="2" presStyleCnt="7"/>
      <dgm:spPr/>
    </dgm:pt>
    <dgm:pt modelId="{2B53043F-F8B8-4764-86FA-3BCB72F77370}" type="pres">
      <dgm:prSet presAssocID="{CAB6118A-7367-4FF0-8AF8-7BBE6CC852D9}" presName="vert1" presStyleCnt="0"/>
      <dgm:spPr/>
    </dgm:pt>
    <dgm:pt modelId="{94E1F44E-811F-4952-A885-E5E6A6C23F3A}" type="pres">
      <dgm:prSet presAssocID="{D1337AA9-0B0E-4854-8451-51A1F96ABD74}" presName="thickLine" presStyleLbl="alignNode1" presStyleIdx="3" presStyleCnt="7"/>
      <dgm:spPr/>
    </dgm:pt>
    <dgm:pt modelId="{456B8373-8FD0-406D-B0F7-4CCF71FCA065}" type="pres">
      <dgm:prSet presAssocID="{D1337AA9-0B0E-4854-8451-51A1F96ABD74}" presName="horz1" presStyleCnt="0"/>
      <dgm:spPr/>
    </dgm:pt>
    <dgm:pt modelId="{F64DE895-78A0-4333-958E-366ABD3682BE}" type="pres">
      <dgm:prSet presAssocID="{D1337AA9-0B0E-4854-8451-51A1F96ABD74}" presName="tx1" presStyleLbl="revTx" presStyleIdx="3" presStyleCnt="7"/>
      <dgm:spPr/>
    </dgm:pt>
    <dgm:pt modelId="{87CA0EB4-135E-41C4-B3D1-3270E92C44F3}" type="pres">
      <dgm:prSet presAssocID="{D1337AA9-0B0E-4854-8451-51A1F96ABD74}" presName="vert1" presStyleCnt="0"/>
      <dgm:spPr/>
    </dgm:pt>
    <dgm:pt modelId="{322D0577-A304-42A7-83F5-09949B2B481C}" type="pres">
      <dgm:prSet presAssocID="{029A02D7-AD3F-4216-8FCB-0B29F7527522}" presName="thickLine" presStyleLbl="alignNode1" presStyleIdx="4" presStyleCnt="7"/>
      <dgm:spPr/>
    </dgm:pt>
    <dgm:pt modelId="{61AAF911-C161-4B05-8FC2-8FB54D4D821F}" type="pres">
      <dgm:prSet presAssocID="{029A02D7-AD3F-4216-8FCB-0B29F7527522}" presName="horz1" presStyleCnt="0"/>
      <dgm:spPr/>
    </dgm:pt>
    <dgm:pt modelId="{8D7B28FA-FE2E-4207-B96F-F501D24DF27F}" type="pres">
      <dgm:prSet presAssocID="{029A02D7-AD3F-4216-8FCB-0B29F7527522}" presName="tx1" presStyleLbl="revTx" presStyleIdx="4" presStyleCnt="7"/>
      <dgm:spPr/>
    </dgm:pt>
    <dgm:pt modelId="{87F55CC7-CEA0-43BE-9CE4-65F4B94CFCCE}" type="pres">
      <dgm:prSet presAssocID="{029A02D7-AD3F-4216-8FCB-0B29F7527522}" presName="vert1" presStyleCnt="0"/>
      <dgm:spPr/>
    </dgm:pt>
    <dgm:pt modelId="{AF094063-CA8C-4B71-9C47-C025258E4FA0}" type="pres">
      <dgm:prSet presAssocID="{5D387B2B-CE8D-4796-96AB-D3C5E33A85E5}" presName="thickLine" presStyleLbl="alignNode1" presStyleIdx="5" presStyleCnt="7"/>
      <dgm:spPr/>
    </dgm:pt>
    <dgm:pt modelId="{7926FD6A-F39B-437B-BC1D-F86A3F1E5266}" type="pres">
      <dgm:prSet presAssocID="{5D387B2B-CE8D-4796-96AB-D3C5E33A85E5}" presName="horz1" presStyleCnt="0"/>
      <dgm:spPr/>
    </dgm:pt>
    <dgm:pt modelId="{BBA1E247-75BB-43D3-8E9C-2015E66CE1C2}" type="pres">
      <dgm:prSet presAssocID="{5D387B2B-CE8D-4796-96AB-D3C5E33A85E5}" presName="tx1" presStyleLbl="revTx" presStyleIdx="5" presStyleCnt="7"/>
      <dgm:spPr/>
    </dgm:pt>
    <dgm:pt modelId="{AA6A1E3D-1774-41B8-A46E-053BF986585A}" type="pres">
      <dgm:prSet presAssocID="{5D387B2B-CE8D-4796-96AB-D3C5E33A85E5}" presName="vert1" presStyleCnt="0"/>
      <dgm:spPr/>
    </dgm:pt>
    <dgm:pt modelId="{0E3F0DED-9DC8-48CB-AB1C-AC11C76DC598}" type="pres">
      <dgm:prSet presAssocID="{83898B53-5F96-480F-8DF3-C4039BA79630}" presName="thickLine" presStyleLbl="alignNode1" presStyleIdx="6" presStyleCnt="7"/>
      <dgm:spPr/>
    </dgm:pt>
    <dgm:pt modelId="{950664C9-259E-421C-BA38-486A1E12767A}" type="pres">
      <dgm:prSet presAssocID="{83898B53-5F96-480F-8DF3-C4039BA79630}" presName="horz1" presStyleCnt="0"/>
      <dgm:spPr/>
    </dgm:pt>
    <dgm:pt modelId="{A3B9EF49-0A66-4786-805A-AC9C369E1D1D}" type="pres">
      <dgm:prSet presAssocID="{83898B53-5F96-480F-8DF3-C4039BA79630}" presName="tx1" presStyleLbl="revTx" presStyleIdx="6" presStyleCnt="7"/>
      <dgm:spPr/>
    </dgm:pt>
    <dgm:pt modelId="{183CEA76-5694-4DE7-A49B-2F98BADBB38A}" type="pres">
      <dgm:prSet presAssocID="{83898B53-5F96-480F-8DF3-C4039BA79630}" presName="vert1" presStyleCnt="0"/>
      <dgm:spPr/>
    </dgm:pt>
  </dgm:ptLst>
  <dgm:cxnLst>
    <dgm:cxn modelId="{9FF02601-6545-465E-920B-C5302BB62DFF}" srcId="{8B632A2D-A182-4469-BAAF-7116D35AB40F}" destId="{83898B53-5F96-480F-8DF3-C4039BA79630}" srcOrd="6" destOrd="0" parTransId="{85842FD9-F8CC-4B7D-A47A-A83DC6A65BA7}" sibTransId="{E58B5D74-F03C-4266-A2C4-3D68CEF254F6}"/>
    <dgm:cxn modelId="{74F7E707-2ABB-4947-ABC3-416DFDCB9BDB}" type="presOf" srcId="{FD47E836-A28D-457E-A67A-2BAD3B586301}" destId="{2CE589BC-677A-48B1-AA4C-A3AED2044CE9}" srcOrd="0" destOrd="0" presId="urn:microsoft.com/office/officeart/2008/layout/LinedList"/>
    <dgm:cxn modelId="{FA8FAD38-0DFA-4DB3-A60A-DE43DEAD7223}" type="presOf" srcId="{D1337AA9-0B0E-4854-8451-51A1F96ABD74}" destId="{F64DE895-78A0-4333-958E-366ABD3682BE}" srcOrd="0" destOrd="0" presId="urn:microsoft.com/office/officeart/2008/layout/LinedList"/>
    <dgm:cxn modelId="{D3C76F45-6E80-449E-851B-D0A34897E349}" type="presOf" srcId="{8B632A2D-A182-4469-BAAF-7116D35AB40F}" destId="{EC053197-EDE6-47FB-8946-076C3E68C3B3}" srcOrd="0" destOrd="0" presId="urn:microsoft.com/office/officeart/2008/layout/LinedList"/>
    <dgm:cxn modelId="{9525B466-814C-4586-9AE1-7A992A2CFEE1}" srcId="{8B632A2D-A182-4469-BAAF-7116D35AB40F}" destId="{D1337AA9-0B0E-4854-8451-51A1F96ABD74}" srcOrd="3" destOrd="0" parTransId="{9442F8D7-090F-44A0-9738-A391599B999A}" sibTransId="{59A4399F-F813-4F9D-BF74-CD17335F8CFC}"/>
    <dgm:cxn modelId="{498F0A84-A219-4B46-85F5-C866451CBD2D}" type="presOf" srcId="{CAB6118A-7367-4FF0-8AF8-7BBE6CC852D9}" destId="{22A36765-35AC-47C8-BE54-7E639114CFA8}" srcOrd="0" destOrd="0" presId="urn:microsoft.com/office/officeart/2008/layout/LinedList"/>
    <dgm:cxn modelId="{5DF0B295-1873-4219-8D02-911EDE33C4B7}" srcId="{8B632A2D-A182-4469-BAAF-7116D35AB40F}" destId="{842CBC38-DD96-4739-A7F0-30C3D221B501}" srcOrd="0" destOrd="0" parTransId="{A948FEDA-D652-46BE-9E99-94198BA2B9A2}" sibTransId="{C0DEF382-4C43-45D9-9493-09A22ED9CCC7}"/>
    <dgm:cxn modelId="{57FC9CA1-09E9-488C-A04F-D4446F309709}" type="presOf" srcId="{83898B53-5F96-480F-8DF3-C4039BA79630}" destId="{A3B9EF49-0A66-4786-805A-AC9C369E1D1D}" srcOrd="0" destOrd="0" presId="urn:microsoft.com/office/officeart/2008/layout/LinedList"/>
    <dgm:cxn modelId="{5FF33AAC-689A-4FCF-969C-AB61A065876C}" srcId="{8B632A2D-A182-4469-BAAF-7116D35AB40F}" destId="{5D387B2B-CE8D-4796-96AB-D3C5E33A85E5}" srcOrd="5" destOrd="0" parTransId="{010BA9A8-4F01-4DC1-94EE-CD2D209286CB}" sibTransId="{86523416-2865-49AF-A464-FE04E272B157}"/>
    <dgm:cxn modelId="{2A7330B8-45E9-4880-9F5D-1B21518D4708}" srcId="{8B632A2D-A182-4469-BAAF-7116D35AB40F}" destId="{029A02D7-AD3F-4216-8FCB-0B29F7527522}" srcOrd="4" destOrd="0" parTransId="{7BF8B90E-3AC3-4A5A-B7E1-A6FDE7ACEE79}" sibTransId="{B8F01A32-EC92-40FF-8CC1-DFA84F349CAF}"/>
    <dgm:cxn modelId="{0CDD95BD-5308-4D17-BAE5-EABEC32AD16D}" srcId="{8B632A2D-A182-4469-BAAF-7116D35AB40F}" destId="{CAB6118A-7367-4FF0-8AF8-7BBE6CC852D9}" srcOrd="2" destOrd="0" parTransId="{5C8637D1-3D40-4327-A840-98D15AF7B2FE}" sibTransId="{9843D4A1-F05F-4135-AF03-CAFBA1AF1998}"/>
    <dgm:cxn modelId="{FAA368BE-A0D7-4D6E-9730-D533BBDB1F5F}" type="presOf" srcId="{029A02D7-AD3F-4216-8FCB-0B29F7527522}" destId="{8D7B28FA-FE2E-4207-B96F-F501D24DF27F}" srcOrd="0" destOrd="0" presId="urn:microsoft.com/office/officeart/2008/layout/LinedList"/>
    <dgm:cxn modelId="{F54E6DCE-9205-45B1-97D9-18996FD3519D}" srcId="{8B632A2D-A182-4469-BAAF-7116D35AB40F}" destId="{FD47E836-A28D-457E-A67A-2BAD3B586301}" srcOrd="1" destOrd="0" parTransId="{2DC084CF-5B7F-4456-9C19-1FF6526FE0F3}" sibTransId="{73024DA6-D032-4CBF-A273-71560B751735}"/>
    <dgm:cxn modelId="{3C363CDA-DE10-4FCA-AE85-4B2F6210E8CF}" type="presOf" srcId="{5D387B2B-CE8D-4796-96AB-D3C5E33A85E5}" destId="{BBA1E247-75BB-43D3-8E9C-2015E66CE1C2}" srcOrd="0" destOrd="0" presId="urn:microsoft.com/office/officeart/2008/layout/LinedList"/>
    <dgm:cxn modelId="{EFD4CFFC-455C-449C-82D9-D9F4D9B0D6E9}" type="presOf" srcId="{842CBC38-DD96-4739-A7F0-30C3D221B501}" destId="{16CE2E21-42A7-4B8E-8544-F1EE8534960B}" srcOrd="0" destOrd="0" presId="urn:microsoft.com/office/officeart/2008/layout/LinedList"/>
    <dgm:cxn modelId="{36CA359E-D043-42C2-A455-50489C82631C}" type="presParOf" srcId="{EC053197-EDE6-47FB-8946-076C3E68C3B3}" destId="{A6C9375B-4335-4D81-A99D-E86B4F7EB64E}" srcOrd="0" destOrd="0" presId="urn:microsoft.com/office/officeart/2008/layout/LinedList"/>
    <dgm:cxn modelId="{788AEAB5-DADE-46F3-9DE6-A981AA48931D}" type="presParOf" srcId="{EC053197-EDE6-47FB-8946-076C3E68C3B3}" destId="{3B71B42F-102C-4BA9-ABE4-5A6A0612F92A}" srcOrd="1" destOrd="0" presId="urn:microsoft.com/office/officeart/2008/layout/LinedList"/>
    <dgm:cxn modelId="{8E7F3C7B-5881-4817-8D78-98D680F5DDE4}" type="presParOf" srcId="{3B71B42F-102C-4BA9-ABE4-5A6A0612F92A}" destId="{16CE2E21-42A7-4B8E-8544-F1EE8534960B}" srcOrd="0" destOrd="0" presId="urn:microsoft.com/office/officeart/2008/layout/LinedList"/>
    <dgm:cxn modelId="{96DF0D60-7501-4C67-93EA-66D8A491A549}" type="presParOf" srcId="{3B71B42F-102C-4BA9-ABE4-5A6A0612F92A}" destId="{1A7EE4F7-99F5-45A4-9086-6805144D98EE}" srcOrd="1" destOrd="0" presId="urn:microsoft.com/office/officeart/2008/layout/LinedList"/>
    <dgm:cxn modelId="{F51555DE-0251-4D01-B992-88B87CF948A2}" type="presParOf" srcId="{EC053197-EDE6-47FB-8946-076C3E68C3B3}" destId="{17AF76F5-9D0D-4923-A014-5852087DF358}" srcOrd="2" destOrd="0" presId="urn:microsoft.com/office/officeart/2008/layout/LinedList"/>
    <dgm:cxn modelId="{97FCB304-F005-40FB-88DC-6B68E732A478}" type="presParOf" srcId="{EC053197-EDE6-47FB-8946-076C3E68C3B3}" destId="{9BA5E188-5935-433B-8384-3DE000CCE0D0}" srcOrd="3" destOrd="0" presId="urn:microsoft.com/office/officeart/2008/layout/LinedList"/>
    <dgm:cxn modelId="{43373DB3-0FD3-4A33-948C-D17E0575B142}" type="presParOf" srcId="{9BA5E188-5935-433B-8384-3DE000CCE0D0}" destId="{2CE589BC-677A-48B1-AA4C-A3AED2044CE9}" srcOrd="0" destOrd="0" presId="urn:microsoft.com/office/officeart/2008/layout/LinedList"/>
    <dgm:cxn modelId="{137EDDD4-CD1A-4B8E-845F-0749FE40B60E}" type="presParOf" srcId="{9BA5E188-5935-433B-8384-3DE000CCE0D0}" destId="{1AED9871-192C-4F1A-9823-0F95B41FDCE6}" srcOrd="1" destOrd="0" presId="urn:microsoft.com/office/officeart/2008/layout/LinedList"/>
    <dgm:cxn modelId="{B107A188-DC66-4FF6-B457-50DAFE4561D0}" type="presParOf" srcId="{EC053197-EDE6-47FB-8946-076C3E68C3B3}" destId="{2FBB8AF2-9F12-4182-86EE-121723B48E76}" srcOrd="4" destOrd="0" presId="urn:microsoft.com/office/officeart/2008/layout/LinedList"/>
    <dgm:cxn modelId="{2E5ACB95-E865-413B-8795-340971B2EF64}" type="presParOf" srcId="{EC053197-EDE6-47FB-8946-076C3E68C3B3}" destId="{E8E42D61-A736-4F32-9543-ED7F20148AD8}" srcOrd="5" destOrd="0" presId="urn:microsoft.com/office/officeart/2008/layout/LinedList"/>
    <dgm:cxn modelId="{7E34D4DB-ABC4-4449-A6A5-0721017AF13B}" type="presParOf" srcId="{E8E42D61-A736-4F32-9543-ED7F20148AD8}" destId="{22A36765-35AC-47C8-BE54-7E639114CFA8}" srcOrd="0" destOrd="0" presId="urn:microsoft.com/office/officeart/2008/layout/LinedList"/>
    <dgm:cxn modelId="{8A405BBF-C4FE-421D-A7D2-9BCE7880989F}" type="presParOf" srcId="{E8E42D61-A736-4F32-9543-ED7F20148AD8}" destId="{2B53043F-F8B8-4764-86FA-3BCB72F77370}" srcOrd="1" destOrd="0" presId="urn:microsoft.com/office/officeart/2008/layout/LinedList"/>
    <dgm:cxn modelId="{35B1A9F4-2FC8-47CE-B4CA-75CA39D402A0}" type="presParOf" srcId="{EC053197-EDE6-47FB-8946-076C3E68C3B3}" destId="{94E1F44E-811F-4952-A885-E5E6A6C23F3A}" srcOrd="6" destOrd="0" presId="urn:microsoft.com/office/officeart/2008/layout/LinedList"/>
    <dgm:cxn modelId="{72194E20-3C50-48CB-8C50-92DDC467C242}" type="presParOf" srcId="{EC053197-EDE6-47FB-8946-076C3E68C3B3}" destId="{456B8373-8FD0-406D-B0F7-4CCF71FCA065}" srcOrd="7" destOrd="0" presId="urn:microsoft.com/office/officeart/2008/layout/LinedList"/>
    <dgm:cxn modelId="{F052FB52-916B-4F54-8DD2-B44A16879566}" type="presParOf" srcId="{456B8373-8FD0-406D-B0F7-4CCF71FCA065}" destId="{F64DE895-78A0-4333-958E-366ABD3682BE}" srcOrd="0" destOrd="0" presId="urn:microsoft.com/office/officeart/2008/layout/LinedList"/>
    <dgm:cxn modelId="{227D9DE2-CBB1-4214-87FB-7E7E9D4BA01E}" type="presParOf" srcId="{456B8373-8FD0-406D-B0F7-4CCF71FCA065}" destId="{87CA0EB4-135E-41C4-B3D1-3270E92C44F3}" srcOrd="1" destOrd="0" presId="urn:microsoft.com/office/officeart/2008/layout/LinedList"/>
    <dgm:cxn modelId="{63A379F4-6898-416F-B6B2-23FF6A17BC91}" type="presParOf" srcId="{EC053197-EDE6-47FB-8946-076C3E68C3B3}" destId="{322D0577-A304-42A7-83F5-09949B2B481C}" srcOrd="8" destOrd="0" presId="urn:microsoft.com/office/officeart/2008/layout/LinedList"/>
    <dgm:cxn modelId="{F8F92DD7-8C8E-49F3-8712-2E7321642CD2}" type="presParOf" srcId="{EC053197-EDE6-47FB-8946-076C3E68C3B3}" destId="{61AAF911-C161-4B05-8FC2-8FB54D4D821F}" srcOrd="9" destOrd="0" presId="urn:microsoft.com/office/officeart/2008/layout/LinedList"/>
    <dgm:cxn modelId="{9A3D344E-4516-42E5-B15D-00AD82566435}" type="presParOf" srcId="{61AAF911-C161-4B05-8FC2-8FB54D4D821F}" destId="{8D7B28FA-FE2E-4207-B96F-F501D24DF27F}" srcOrd="0" destOrd="0" presId="urn:microsoft.com/office/officeart/2008/layout/LinedList"/>
    <dgm:cxn modelId="{B0033D7A-8D06-4792-901D-4CEF17F3D793}" type="presParOf" srcId="{61AAF911-C161-4B05-8FC2-8FB54D4D821F}" destId="{87F55CC7-CEA0-43BE-9CE4-65F4B94CFCCE}" srcOrd="1" destOrd="0" presId="urn:microsoft.com/office/officeart/2008/layout/LinedList"/>
    <dgm:cxn modelId="{093CEDFD-45EF-46A4-9FD9-D5919089CAD6}" type="presParOf" srcId="{EC053197-EDE6-47FB-8946-076C3E68C3B3}" destId="{AF094063-CA8C-4B71-9C47-C025258E4FA0}" srcOrd="10" destOrd="0" presId="urn:microsoft.com/office/officeart/2008/layout/LinedList"/>
    <dgm:cxn modelId="{DD639418-868D-4190-A145-2A798BB2FDDC}" type="presParOf" srcId="{EC053197-EDE6-47FB-8946-076C3E68C3B3}" destId="{7926FD6A-F39B-437B-BC1D-F86A3F1E5266}" srcOrd="11" destOrd="0" presId="urn:microsoft.com/office/officeart/2008/layout/LinedList"/>
    <dgm:cxn modelId="{2FA50576-C8FE-4F3A-BBA3-8EE72103C681}" type="presParOf" srcId="{7926FD6A-F39B-437B-BC1D-F86A3F1E5266}" destId="{BBA1E247-75BB-43D3-8E9C-2015E66CE1C2}" srcOrd="0" destOrd="0" presId="urn:microsoft.com/office/officeart/2008/layout/LinedList"/>
    <dgm:cxn modelId="{98BB0691-9CF1-4342-B1BA-0B472FDD86B5}" type="presParOf" srcId="{7926FD6A-F39B-437B-BC1D-F86A3F1E5266}" destId="{AA6A1E3D-1774-41B8-A46E-053BF986585A}" srcOrd="1" destOrd="0" presId="urn:microsoft.com/office/officeart/2008/layout/LinedList"/>
    <dgm:cxn modelId="{6BB9C3F4-B71F-4EE3-995D-8AA5C58EBF7A}" type="presParOf" srcId="{EC053197-EDE6-47FB-8946-076C3E68C3B3}" destId="{0E3F0DED-9DC8-48CB-AB1C-AC11C76DC598}" srcOrd="12" destOrd="0" presId="urn:microsoft.com/office/officeart/2008/layout/LinedList"/>
    <dgm:cxn modelId="{749CD66F-9ACC-4A31-8B6F-66FEF59D57EB}" type="presParOf" srcId="{EC053197-EDE6-47FB-8946-076C3E68C3B3}" destId="{950664C9-259E-421C-BA38-486A1E12767A}" srcOrd="13" destOrd="0" presId="urn:microsoft.com/office/officeart/2008/layout/LinedList"/>
    <dgm:cxn modelId="{32E738C2-BB92-40BB-8F83-B95996C48129}" type="presParOf" srcId="{950664C9-259E-421C-BA38-486A1E12767A}" destId="{A3B9EF49-0A66-4786-805A-AC9C369E1D1D}" srcOrd="0" destOrd="0" presId="urn:microsoft.com/office/officeart/2008/layout/LinedList"/>
    <dgm:cxn modelId="{271D98B3-F2DE-475A-8F3B-291828C1F374}" type="presParOf" srcId="{950664C9-259E-421C-BA38-486A1E12767A}" destId="{183CEA76-5694-4DE7-A49B-2F98BADBB3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11D9A-408E-417A-8C14-8D8D5CEDC9A4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C7C5B1-2BED-4F0D-AFA5-9073C11B5023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Use less after any period of abstinence or decreased use </a:t>
          </a:r>
          <a:endParaRPr lang="en-US" sz="1800" dirty="0">
            <a:solidFill>
              <a:schemeClr val="bg1"/>
            </a:solidFill>
          </a:endParaRPr>
        </a:p>
      </dgm:t>
    </dgm:pt>
    <dgm:pt modelId="{0730BD45-2C06-48FD-B1E4-C74B98B3B5DB}" type="parTrans" cxnId="{C98F0462-3BCC-49AC-87FE-79D2AA41E8BA}">
      <dgm:prSet/>
      <dgm:spPr/>
      <dgm:t>
        <a:bodyPr/>
        <a:lstStyle/>
        <a:p>
          <a:endParaRPr lang="en-US"/>
        </a:p>
      </dgm:t>
    </dgm:pt>
    <dgm:pt modelId="{AC4B8250-5EE6-4BDA-A50D-377CC70B0259}" type="sibTrans" cxnId="{C98F0462-3BCC-49AC-87FE-79D2AA41E8BA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A6CCB7C0-3AF6-4113-8097-638199E336DA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If you are using after a period of abstinence, be careful and go slow.</a:t>
          </a:r>
          <a:endParaRPr lang="en-US" sz="1800" dirty="0">
            <a:solidFill>
              <a:schemeClr val="bg1"/>
            </a:solidFill>
          </a:endParaRPr>
        </a:p>
      </dgm:t>
    </dgm:pt>
    <dgm:pt modelId="{FF114D95-2F62-4929-BFFA-D1F50DBAE15C}" type="parTrans" cxnId="{FB8DAC6F-13A8-4777-9C2D-DCC1CEB5DB7D}">
      <dgm:prSet/>
      <dgm:spPr/>
      <dgm:t>
        <a:bodyPr/>
        <a:lstStyle/>
        <a:p>
          <a:endParaRPr lang="en-US"/>
        </a:p>
      </dgm:t>
    </dgm:pt>
    <dgm:pt modelId="{FAD49EF9-B1AC-45E7-8527-C20B366C955B}" type="sibTrans" cxnId="{FB8DAC6F-13A8-4777-9C2D-DCC1CEB5DB7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9372012-99A5-4EB8-8891-2BC7891CFBEF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Use less when you are sick and your immune system may be weakened.</a:t>
          </a:r>
          <a:endParaRPr lang="en-US" sz="1800" dirty="0">
            <a:solidFill>
              <a:schemeClr val="bg1"/>
            </a:solidFill>
          </a:endParaRPr>
        </a:p>
      </dgm:t>
    </dgm:pt>
    <dgm:pt modelId="{E7806A2F-3EEA-46C4-B183-87CF0973F47E}" type="parTrans" cxnId="{13A94BBD-B2C6-4DA5-BAF7-0BC5C487C048}">
      <dgm:prSet/>
      <dgm:spPr/>
      <dgm:t>
        <a:bodyPr/>
        <a:lstStyle/>
        <a:p>
          <a:endParaRPr lang="en-US"/>
        </a:p>
      </dgm:t>
    </dgm:pt>
    <dgm:pt modelId="{E6289F4F-FD0D-4F89-9D8F-FCD3960E9B22}" type="sibTrans" cxnId="{13A94BBD-B2C6-4DA5-BAF7-0BC5C487C048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082482DD-0371-4DF6-8FB0-6628E428D98E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Do a tester shot, or go slow to gauge how the shot is hitting you.</a:t>
          </a:r>
          <a:endParaRPr lang="en-US" sz="1800" dirty="0">
            <a:solidFill>
              <a:schemeClr val="bg1"/>
            </a:solidFill>
          </a:endParaRPr>
        </a:p>
      </dgm:t>
    </dgm:pt>
    <dgm:pt modelId="{103DED91-4F44-4234-8822-F2DF69D4D73C}" type="parTrans" cxnId="{47276896-BA29-484F-BFE7-5DF33CD93C7E}">
      <dgm:prSet/>
      <dgm:spPr/>
      <dgm:t>
        <a:bodyPr/>
        <a:lstStyle/>
        <a:p>
          <a:endParaRPr lang="en-US"/>
        </a:p>
      </dgm:t>
    </dgm:pt>
    <dgm:pt modelId="{F5AD26FA-3BB8-4223-B1D2-266FE1BE193E}" type="sibTrans" cxnId="{47276896-BA29-484F-BFE7-5DF33CD93C7E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33C7576A-138E-4619-BB4A-79A05D5C5F1D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Use a less risky method (i.e. snort instead of inject).</a:t>
          </a:r>
          <a:endParaRPr lang="en-US" sz="1800" dirty="0">
            <a:solidFill>
              <a:schemeClr val="bg1"/>
            </a:solidFill>
          </a:endParaRPr>
        </a:p>
      </dgm:t>
    </dgm:pt>
    <dgm:pt modelId="{BF793AF3-346B-447E-BB99-9A33700C4701}" type="parTrans" cxnId="{DD9F1898-E0AC-4925-8A4E-5284473617CB}">
      <dgm:prSet/>
      <dgm:spPr/>
      <dgm:t>
        <a:bodyPr/>
        <a:lstStyle/>
        <a:p>
          <a:endParaRPr lang="en-US"/>
        </a:p>
      </dgm:t>
    </dgm:pt>
    <dgm:pt modelId="{222A69BE-2EAF-468F-9A5A-9C3EB9052CA6}" type="sibTrans" cxnId="{DD9F1898-E0AC-4925-8A4E-5284473617CB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D59D9D37-4875-4C1E-8B80-92B602CFE00C}">
      <dgm:prSet custT="1"/>
      <dgm:spPr/>
      <dgm:t>
        <a:bodyPr/>
        <a:lstStyle/>
        <a:p>
          <a:r>
            <a:rPr lang="en-US" sz="1600" b="0" i="0" dirty="0">
              <a:solidFill>
                <a:schemeClr val="bg1"/>
              </a:solidFill>
            </a:rPr>
            <a:t>Be aware of using in new </a:t>
          </a:r>
          <a:r>
            <a:rPr lang="en-US" sz="1600" b="0" i="0" dirty="0" err="1">
              <a:solidFill>
                <a:schemeClr val="bg1"/>
              </a:solidFill>
            </a:rPr>
            <a:t>environmentsor</a:t>
          </a:r>
          <a:r>
            <a:rPr lang="en-US" sz="1600" b="0" i="0" dirty="0">
              <a:solidFill>
                <a:schemeClr val="bg1"/>
              </a:solidFill>
            </a:rPr>
            <a:t> with new people as it can increase risk of overdose.</a:t>
          </a:r>
          <a:endParaRPr lang="en-US" sz="1600" dirty="0">
            <a:solidFill>
              <a:schemeClr val="bg1"/>
            </a:solidFill>
          </a:endParaRPr>
        </a:p>
      </dgm:t>
    </dgm:pt>
    <dgm:pt modelId="{0F58FDF7-7970-46D7-BD19-9750A24264D4}" type="parTrans" cxnId="{80FE7F07-166C-41F2-BEE6-60CBA6F201BE}">
      <dgm:prSet/>
      <dgm:spPr/>
      <dgm:t>
        <a:bodyPr/>
        <a:lstStyle/>
        <a:p>
          <a:endParaRPr lang="en-US"/>
        </a:p>
      </dgm:t>
    </dgm:pt>
    <dgm:pt modelId="{1FD60369-AEBB-4DC6-ACF7-DE316B450EB7}" type="sibTrans" cxnId="{80FE7F07-166C-41F2-BEE6-60CBA6F201BE}">
      <dgm:prSet phldrT="06" phldr="0"/>
      <dgm:spPr/>
      <dgm:t>
        <a:bodyPr/>
        <a:lstStyle/>
        <a:p>
          <a:r>
            <a:rPr lang="en-US" dirty="0"/>
            <a:t>06</a:t>
          </a:r>
        </a:p>
      </dgm:t>
    </dgm:pt>
    <dgm:pt modelId="{F326B274-B7AA-43F0-9547-CEE914AEC080}" type="pres">
      <dgm:prSet presAssocID="{BD411D9A-408E-417A-8C14-8D8D5CEDC9A4}" presName="Name0" presStyleCnt="0">
        <dgm:presLayoutVars>
          <dgm:animLvl val="lvl"/>
          <dgm:resizeHandles val="exact"/>
        </dgm:presLayoutVars>
      </dgm:prSet>
      <dgm:spPr/>
    </dgm:pt>
    <dgm:pt modelId="{07A31302-2558-4049-87F0-364AE1F8A457}" type="pres">
      <dgm:prSet presAssocID="{24C7C5B1-2BED-4F0D-AFA5-9073C11B5023}" presName="compositeNode" presStyleCnt="0">
        <dgm:presLayoutVars>
          <dgm:bulletEnabled val="1"/>
        </dgm:presLayoutVars>
      </dgm:prSet>
      <dgm:spPr/>
    </dgm:pt>
    <dgm:pt modelId="{D79C4C07-A680-47D9-BA4E-E06B8737A64F}" type="pres">
      <dgm:prSet presAssocID="{24C7C5B1-2BED-4F0D-AFA5-9073C11B5023}" presName="bgRect" presStyleLbl="alignNode1" presStyleIdx="0" presStyleCnt="6" custScaleY="167313"/>
      <dgm:spPr/>
    </dgm:pt>
    <dgm:pt modelId="{EBE07275-8621-4EFE-A354-19A9B66ED518}" type="pres">
      <dgm:prSet presAssocID="{AC4B8250-5EE6-4BDA-A50D-377CC70B0259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830B6F44-3CDE-4433-8069-BBB6A4A0B74B}" type="pres">
      <dgm:prSet presAssocID="{24C7C5B1-2BED-4F0D-AFA5-9073C11B5023}" presName="nodeRect" presStyleLbl="alignNode1" presStyleIdx="0" presStyleCnt="6">
        <dgm:presLayoutVars>
          <dgm:bulletEnabled val="1"/>
        </dgm:presLayoutVars>
      </dgm:prSet>
      <dgm:spPr/>
    </dgm:pt>
    <dgm:pt modelId="{36B53B41-8DBD-4E35-A8D0-21A4BCC1FCCA}" type="pres">
      <dgm:prSet presAssocID="{AC4B8250-5EE6-4BDA-A50D-377CC70B0259}" presName="sibTrans" presStyleCnt="0"/>
      <dgm:spPr/>
    </dgm:pt>
    <dgm:pt modelId="{63337A12-2046-4E1B-9DC9-27D90BC4159B}" type="pres">
      <dgm:prSet presAssocID="{A6CCB7C0-3AF6-4113-8097-638199E336DA}" presName="compositeNode" presStyleCnt="0">
        <dgm:presLayoutVars>
          <dgm:bulletEnabled val="1"/>
        </dgm:presLayoutVars>
      </dgm:prSet>
      <dgm:spPr/>
    </dgm:pt>
    <dgm:pt modelId="{BB6F4398-74AA-4D27-ACBB-AF49B0992DD1}" type="pres">
      <dgm:prSet presAssocID="{A6CCB7C0-3AF6-4113-8097-638199E336DA}" presName="bgRect" presStyleLbl="alignNode1" presStyleIdx="1" presStyleCnt="6" custScaleY="167313"/>
      <dgm:spPr/>
    </dgm:pt>
    <dgm:pt modelId="{D7387259-8D54-459D-B8E9-FB9B4C9D22A2}" type="pres">
      <dgm:prSet presAssocID="{FAD49EF9-B1AC-45E7-8527-C20B366C955B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680B6412-9009-40E2-8D5F-611781C7B200}" type="pres">
      <dgm:prSet presAssocID="{A6CCB7C0-3AF6-4113-8097-638199E336DA}" presName="nodeRect" presStyleLbl="alignNode1" presStyleIdx="1" presStyleCnt="6">
        <dgm:presLayoutVars>
          <dgm:bulletEnabled val="1"/>
        </dgm:presLayoutVars>
      </dgm:prSet>
      <dgm:spPr/>
    </dgm:pt>
    <dgm:pt modelId="{86967304-7477-456E-8034-30BBBACCD0F9}" type="pres">
      <dgm:prSet presAssocID="{FAD49EF9-B1AC-45E7-8527-C20B366C955B}" presName="sibTrans" presStyleCnt="0"/>
      <dgm:spPr/>
    </dgm:pt>
    <dgm:pt modelId="{B40BACAC-3E98-4357-A05C-291C5F180E1C}" type="pres">
      <dgm:prSet presAssocID="{99372012-99A5-4EB8-8891-2BC7891CFBEF}" presName="compositeNode" presStyleCnt="0">
        <dgm:presLayoutVars>
          <dgm:bulletEnabled val="1"/>
        </dgm:presLayoutVars>
      </dgm:prSet>
      <dgm:spPr/>
    </dgm:pt>
    <dgm:pt modelId="{CC9A07A4-6826-43D0-8F94-02327035DBE4}" type="pres">
      <dgm:prSet presAssocID="{99372012-99A5-4EB8-8891-2BC7891CFBEF}" presName="bgRect" presStyleLbl="alignNode1" presStyleIdx="2" presStyleCnt="6" custScaleY="167313"/>
      <dgm:spPr/>
    </dgm:pt>
    <dgm:pt modelId="{0785106F-3D5A-4E19-8269-CB0ECEA8D4FB}" type="pres">
      <dgm:prSet presAssocID="{E6289F4F-FD0D-4F89-9D8F-FCD3960E9B22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EA653610-7258-4E43-AEE7-2C0BCDFB57E3}" type="pres">
      <dgm:prSet presAssocID="{99372012-99A5-4EB8-8891-2BC7891CFBEF}" presName="nodeRect" presStyleLbl="alignNode1" presStyleIdx="2" presStyleCnt="6">
        <dgm:presLayoutVars>
          <dgm:bulletEnabled val="1"/>
        </dgm:presLayoutVars>
      </dgm:prSet>
      <dgm:spPr/>
    </dgm:pt>
    <dgm:pt modelId="{AD9AB541-42C2-4712-B3BA-DE2614CE4B39}" type="pres">
      <dgm:prSet presAssocID="{E6289F4F-FD0D-4F89-9D8F-FCD3960E9B22}" presName="sibTrans" presStyleCnt="0"/>
      <dgm:spPr/>
    </dgm:pt>
    <dgm:pt modelId="{16F5AF70-E018-4A98-A321-8B2DF7A5097B}" type="pres">
      <dgm:prSet presAssocID="{082482DD-0371-4DF6-8FB0-6628E428D98E}" presName="compositeNode" presStyleCnt="0">
        <dgm:presLayoutVars>
          <dgm:bulletEnabled val="1"/>
        </dgm:presLayoutVars>
      </dgm:prSet>
      <dgm:spPr/>
    </dgm:pt>
    <dgm:pt modelId="{82466137-3F5F-4250-9ECA-976255B85808}" type="pres">
      <dgm:prSet presAssocID="{082482DD-0371-4DF6-8FB0-6628E428D98E}" presName="bgRect" presStyleLbl="alignNode1" presStyleIdx="3" presStyleCnt="6" custScaleY="167313"/>
      <dgm:spPr/>
    </dgm:pt>
    <dgm:pt modelId="{3AC91B2B-CDAC-42A8-9F5B-2B052048896A}" type="pres">
      <dgm:prSet presAssocID="{F5AD26FA-3BB8-4223-B1D2-266FE1BE193E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B435ED6C-C53E-404D-823F-4FC0DA6DE340}" type="pres">
      <dgm:prSet presAssocID="{082482DD-0371-4DF6-8FB0-6628E428D98E}" presName="nodeRect" presStyleLbl="alignNode1" presStyleIdx="3" presStyleCnt="6">
        <dgm:presLayoutVars>
          <dgm:bulletEnabled val="1"/>
        </dgm:presLayoutVars>
      </dgm:prSet>
      <dgm:spPr/>
    </dgm:pt>
    <dgm:pt modelId="{295A89C0-B051-43D9-95CE-33EA0F26AC59}" type="pres">
      <dgm:prSet presAssocID="{F5AD26FA-3BB8-4223-B1D2-266FE1BE193E}" presName="sibTrans" presStyleCnt="0"/>
      <dgm:spPr/>
    </dgm:pt>
    <dgm:pt modelId="{93AE8C5D-D2E9-4984-9FBB-DC2D68465955}" type="pres">
      <dgm:prSet presAssocID="{33C7576A-138E-4619-BB4A-79A05D5C5F1D}" presName="compositeNode" presStyleCnt="0">
        <dgm:presLayoutVars>
          <dgm:bulletEnabled val="1"/>
        </dgm:presLayoutVars>
      </dgm:prSet>
      <dgm:spPr/>
    </dgm:pt>
    <dgm:pt modelId="{3FAFAA5D-F392-4A9E-8FBB-99F3FBE74342}" type="pres">
      <dgm:prSet presAssocID="{33C7576A-138E-4619-BB4A-79A05D5C5F1D}" presName="bgRect" presStyleLbl="alignNode1" presStyleIdx="4" presStyleCnt="6" custScaleY="167313"/>
      <dgm:spPr/>
    </dgm:pt>
    <dgm:pt modelId="{E77D8829-8C15-4B0C-91C0-E5B1106181E6}" type="pres">
      <dgm:prSet presAssocID="{222A69BE-2EAF-468F-9A5A-9C3EB9052CA6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D3C10A40-ED3C-4A54-B160-308DED948408}" type="pres">
      <dgm:prSet presAssocID="{33C7576A-138E-4619-BB4A-79A05D5C5F1D}" presName="nodeRect" presStyleLbl="alignNode1" presStyleIdx="4" presStyleCnt="6">
        <dgm:presLayoutVars>
          <dgm:bulletEnabled val="1"/>
        </dgm:presLayoutVars>
      </dgm:prSet>
      <dgm:spPr/>
    </dgm:pt>
    <dgm:pt modelId="{05717EAE-DAF1-45DD-9297-6EF1AEAFE273}" type="pres">
      <dgm:prSet presAssocID="{222A69BE-2EAF-468F-9A5A-9C3EB9052CA6}" presName="sibTrans" presStyleCnt="0"/>
      <dgm:spPr/>
    </dgm:pt>
    <dgm:pt modelId="{75A4C4B4-5E48-4982-944C-478F5D4A5F6B}" type="pres">
      <dgm:prSet presAssocID="{D59D9D37-4875-4C1E-8B80-92B602CFE00C}" presName="compositeNode" presStyleCnt="0">
        <dgm:presLayoutVars>
          <dgm:bulletEnabled val="1"/>
        </dgm:presLayoutVars>
      </dgm:prSet>
      <dgm:spPr/>
    </dgm:pt>
    <dgm:pt modelId="{8A1C5B55-79D5-4E6A-B7C5-BF1125752FF4}" type="pres">
      <dgm:prSet presAssocID="{D59D9D37-4875-4C1E-8B80-92B602CFE00C}" presName="bgRect" presStyleLbl="alignNode1" presStyleIdx="5" presStyleCnt="6" custScaleY="167313"/>
      <dgm:spPr/>
    </dgm:pt>
    <dgm:pt modelId="{1D7643E1-BEED-4694-929D-820644947614}" type="pres">
      <dgm:prSet presAssocID="{1FD60369-AEBB-4DC6-ACF7-DE316B450EB7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780B4260-EEB4-468E-8CF3-1D50CF835A56}" type="pres">
      <dgm:prSet presAssocID="{D59D9D37-4875-4C1E-8B80-92B602CFE00C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80FE7F07-166C-41F2-BEE6-60CBA6F201BE}" srcId="{BD411D9A-408E-417A-8C14-8D8D5CEDC9A4}" destId="{D59D9D37-4875-4C1E-8B80-92B602CFE00C}" srcOrd="5" destOrd="0" parTransId="{0F58FDF7-7970-46D7-BD19-9750A24264D4}" sibTransId="{1FD60369-AEBB-4DC6-ACF7-DE316B450EB7}"/>
    <dgm:cxn modelId="{208FDB15-DF53-4A4B-8F1E-9223B46127E9}" type="presOf" srcId="{A6CCB7C0-3AF6-4113-8097-638199E336DA}" destId="{680B6412-9009-40E2-8D5F-611781C7B200}" srcOrd="1" destOrd="0" presId="urn:microsoft.com/office/officeart/2016/7/layout/LinearBlockProcessNumbered"/>
    <dgm:cxn modelId="{480BF81A-580C-4088-A27F-C2BF8AA76E98}" type="presOf" srcId="{33C7576A-138E-4619-BB4A-79A05D5C5F1D}" destId="{3FAFAA5D-F392-4A9E-8FBB-99F3FBE74342}" srcOrd="0" destOrd="0" presId="urn:microsoft.com/office/officeart/2016/7/layout/LinearBlockProcessNumbered"/>
    <dgm:cxn modelId="{95371A29-2181-4F56-B08D-5165F04B06C4}" type="presOf" srcId="{99372012-99A5-4EB8-8891-2BC7891CFBEF}" destId="{CC9A07A4-6826-43D0-8F94-02327035DBE4}" srcOrd="0" destOrd="0" presId="urn:microsoft.com/office/officeart/2016/7/layout/LinearBlockProcessNumbered"/>
    <dgm:cxn modelId="{34AA1C3C-138F-4874-830B-72E5B031FCF4}" type="presOf" srcId="{E6289F4F-FD0D-4F89-9D8F-FCD3960E9B22}" destId="{0785106F-3D5A-4E19-8269-CB0ECEA8D4FB}" srcOrd="0" destOrd="0" presId="urn:microsoft.com/office/officeart/2016/7/layout/LinearBlockProcessNumbered"/>
    <dgm:cxn modelId="{C98F0462-3BCC-49AC-87FE-79D2AA41E8BA}" srcId="{BD411D9A-408E-417A-8C14-8D8D5CEDC9A4}" destId="{24C7C5B1-2BED-4F0D-AFA5-9073C11B5023}" srcOrd="0" destOrd="0" parTransId="{0730BD45-2C06-48FD-B1E4-C74B98B3B5DB}" sibTransId="{AC4B8250-5EE6-4BDA-A50D-377CC70B0259}"/>
    <dgm:cxn modelId="{DCFAD04A-6A32-4D76-9621-9E7068DDA75E}" type="presOf" srcId="{D59D9D37-4875-4C1E-8B80-92B602CFE00C}" destId="{780B4260-EEB4-468E-8CF3-1D50CF835A56}" srcOrd="1" destOrd="0" presId="urn:microsoft.com/office/officeart/2016/7/layout/LinearBlockProcessNumbered"/>
    <dgm:cxn modelId="{FB8DAC6F-13A8-4777-9C2D-DCC1CEB5DB7D}" srcId="{BD411D9A-408E-417A-8C14-8D8D5CEDC9A4}" destId="{A6CCB7C0-3AF6-4113-8097-638199E336DA}" srcOrd="1" destOrd="0" parTransId="{FF114D95-2F62-4929-BFFA-D1F50DBAE15C}" sibTransId="{FAD49EF9-B1AC-45E7-8527-C20B366C955B}"/>
    <dgm:cxn modelId="{78D10F70-B38A-4563-999C-830D5F67FA5C}" type="presOf" srcId="{D59D9D37-4875-4C1E-8B80-92B602CFE00C}" destId="{8A1C5B55-79D5-4E6A-B7C5-BF1125752FF4}" srcOrd="0" destOrd="0" presId="urn:microsoft.com/office/officeart/2016/7/layout/LinearBlockProcessNumbered"/>
    <dgm:cxn modelId="{8B10D77F-8261-4B2D-A65A-84C5FE54F35E}" type="presOf" srcId="{24C7C5B1-2BED-4F0D-AFA5-9073C11B5023}" destId="{830B6F44-3CDE-4433-8069-BBB6A4A0B74B}" srcOrd="1" destOrd="0" presId="urn:microsoft.com/office/officeart/2016/7/layout/LinearBlockProcessNumbered"/>
    <dgm:cxn modelId="{3537D681-148E-4A9F-A4F3-5A7EB79FEDC8}" type="presOf" srcId="{A6CCB7C0-3AF6-4113-8097-638199E336DA}" destId="{BB6F4398-74AA-4D27-ACBB-AF49B0992DD1}" srcOrd="0" destOrd="0" presId="urn:microsoft.com/office/officeart/2016/7/layout/LinearBlockProcessNumbered"/>
    <dgm:cxn modelId="{5565B48D-4052-48F0-9D79-A2052BC610D1}" type="presOf" srcId="{AC4B8250-5EE6-4BDA-A50D-377CC70B0259}" destId="{EBE07275-8621-4EFE-A354-19A9B66ED518}" srcOrd="0" destOrd="0" presId="urn:microsoft.com/office/officeart/2016/7/layout/LinearBlockProcessNumbered"/>
    <dgm:cxn modelId="{47276896-BA29-484F-BFE7-5DF33CD93C7E}" srcId="{BD411D9A-408E-417A-8C14-8D8D5CEDC9A4}" destId="{082482DD-0371-4DF6-8FB0-6628E428D98E}" srcOrd="3" destOrd="0" parTransId="{103DED91-4F44-4234-8822-F2DF69D4D73C}" sibTransId="{F5AD26FA-3BB8-4223-B1D2-266FE1BE193E}"/>
    <dgm:cxn modelId="{DD9F1898-E0AC-4925-8A4E-5284473617CB}" srcId="{BD411D9A-408E-417A-8C14-8D8D5CEDC9A4}" destId="{33C7576A-138E-4619-BB4A-79A05D5C5F1D}" srcOrd="4" destOrd="0" parTransId="{BF793AF3-346B-447E-BB99-9A33700C4701}" sibTransId="{222A69BE-2EAF-468F-9A5A-9C3EB9052CA6}"/>
    <dgm:cxn modelId="{CFF8B099-CF6C-4452-A087-FFCFE31828E9}" type="presOf" srcId="{33C7576A-138E-4619-BB4A-79A05D5C5F1D}" destId="{D3C10A40-ED3C-4A54-B160-308DED948408}" srcOrd="1" destOrd="0" presId="urn:microsoft.com/office/officeart/2016/7/layout/LinearBlockProcessNumbered"/>
    <dgm:cxn modelId="{4984F4AF-6136-4C9E-80A2-13570452E7A4}" type="presOf" srcId="{99372012-99A5-4EB8-8891-2BC7891CFBEF}" destId="{EA653610-7258-4E43-AEE7-2C0BCDFB57E3}" srcOrd="1" destOrd="0" presId="urn:microsoft.com/office/officeart/2016/7/layout/LinearBlockProcessNumbered"/>
    <dgm:cxn modelId="{522DDEB4-B5C2-4697-808C-E390A461166F}" type="presOf" srcId="{1FD60369-AEBB-4DC6-ACF7-DE316B450EB7}" destId="{1D7643E1-BEED-4694-929D-820644947614}" srcOrd="0" destOrd="0" presId="urn:microsoft.com/office/officeart/2016/7/layout/LinearBlockProcessNumbered"/>
    <dgm:cxn modelId="{471CA3B5-BE04-4497-9FE1-D97455AC9CEE}" type="presOf" srcId="{082482DD-0371-4DF6-8FB0-6628E428D98E}" destId="{82466137-3F5F-4250-9ECA-976255B85808}" srcOrd="0" destOrd="0" presId="urn:microsoft.com/office/officeart/2016/7/layout/LinearBlockProcessNumbered"/>
    <dgm:cxn modelId="{13A94BBD-B2C6-4DA5-BAF7-0BC5C487C048}" srcId="{BD411D9A-408E-417A-8C14-8D8D5CEDC9A4}" destId="{99372012-99A5-4EB8-8891-2BC7891CFBEF}" srcOrd="2" destOrd="0" parTransId="{E7806A2F-3EEA-46C4-B183-87CF0973F47E}" sibTransId="{E6289F4F-FD0D-4F89-9D8F-FCD3960E9B22}"/>
    <dgm:cxn modelId="{9F32C8C1-BAB5-4E35-B962-21ACDBB065B8}" type="presOf" srcId="{222A69BE-2EAF-468F-9A5A-9C3EB9052CA6}" destId="{E77D8829-8C15-4B0C-91C0-E5B1106181E6}" srcOrd="0" destOrd="0" presId="urn:microsoft.com/office/officeart/2016/7/layout/LinearBlockProcessNumbered"/>
    <dgm:cxn modelId="{6371C8CC-43E8-4209-B544-E5AC0BD99B1E}" type="presOf" srcId="{BD411D9A-408E-417A-8C14-8D8D5CEDC9A4}" destId="{F326B274-B7AA-43F0-9547-CEE914AEC080}" srcOrd="0" destOrd="0" presId="urn:microsoft.com/office/officeart/2016/7/layout/LinearBlockProcessNumbered"/>
    <dgm:cxn modelId="{9CCE83E3-93DF-48E0-93C3-1CE28A096555}" type="presOf" srcId="{FAD49EF9-B1AC-45E7-8527-C20B366C955B}" destId="{D7387259-8D54-459D-B8E9-FB9B4C9D22A2}" srcOrd="0" destOrd="0" presId="urn:microsoft.com/office/officeart/2016/7/layout/LinearBlockProcessNumbered"/>
    <dgm:cxn modelId="{5A4D8BE4-05EA-46EB-A509-68DAAD62A2C2}" type="presOf" srcId="{24C7C5B1-2BED-4F0D-AFA5-9073C11B5023}" destId="{D79C4C07-A680-47D9-BA4E-E06B8737A64F}" srcOrd="0" destOrd="0" presId="urn:microsoft.com/office/officeart/2016/7/layout/LinearBlockProcessNumbered"/>
    <dgm:cxn modelId="{E167F4E9-E435-4A30-A8B0-E1CCC0128355}" type="presOf" srcId="{082482DD-0371-4DF6-8FB0-6628E428D98E}" destId="{B435ED6C-C53E-404D-823F-4FC0DA6DE340}" srcOrd="1" destOrd="0" presId="urn:microsoft.com/office/officeart/2016/7/layout/LinearBlockProcessNumbered"/>
    <dgm:cxn modelId="{CCDA3BF9-9F8F-4180-8276-705741831D96}" type="presOf" srcId="{F5AD26FA-3BB8-4223-B1D2-266FE1BE193E}" destId="{3AC91B2B-CDAC-42A8-9F5B-2B052048896A}" srcOrd="0" destOrd="0" presId="urn:microsoft.com/office/officeart/2016/7/layout/LinearBlockProcessNumbered"/>
    <dgm:cxn modelId="{CE48D411-D133-484E-9705-1FC9A6C527CD}" type="presParOf" srcId="{F326B274-B7AA-43F0-9547-CEE914AEC080}" destId="{07A31302-2558-4049-87F0-364AE1F8A457}" srcOrd="0" destOrd="0" presId="urn:microsoft.com/office/officeart/2016/7/layout/LinearBlockProcessNumbered"/>
    <dgm:cxn modelId="{1263BA81-4175-4B3A-B219-D6AB0F449B74}" type="presParOf" srcId="{07A31302-2558-4049-87F0-364AE1F8A457}" destId="{D79C4C07-A680-47D9-BA4E-E06B8737A64F}" srcOrd="0" destOrd="0" presId="urn:microsoft.com/office/officeart/2016/7/layout/LinearBlockProcessNumbered"/>
    <dgm:cxn modelId="{91E1ED92-B438-4F23-928B-1615146C310C}" type="presParOf" srcId="{07A31302-2558-4049-87F0-364AE1F8A457}" destId="{EBE07275-8621-4EFE-A354-19A9B66ED518}" srcOrd="1" destOrd="0" presId="urn:microsoft.com/office/officeart/2016/7/layout/LinearBlockProcessNumbered"/>
    <dgm:cxn modelId="{2DAA40BB-8628-4241-89B4-0EF2EBBB78AA}" type="presParOf" srcId="{07A31302-2558-4049-87F0-364AE1F8A457}" destId="{830B6F44-3CDE-4433-8069-BBB6A4A0B74B}" srcOrd="2" destOrd="0" presId="urn:microsoft.com/office/officeart/2016/7/layout/LinearBlockProcessNumbered"/>
    <dgm:cxn modelId="{ECB9BA31-5508-4B07-91E3-BD334B155C96}" type="presParOf" srcId="{F326B274-B7AA-43F0-9547-CEE914AEC080}" destId="{36B53B41-8DBD-4E35-A8D0-21A4BCC1FCCA}" srcOrd="1" destOrd="0" presId="urn:microsoft.com/office/officeart/2016/7/layout/LinearBlockProcessNumbered"/>
    <dgm:cxn modelId="{D7D055A8-EB0D-4C27-AE13-93157470B3B2}" type="presParOf" srcId="{F326B274-B7AA-43F0-9547-CEE914AEC080}" destId="{63337A12-2046-4E1B-9DC9-27D90BC4159B}" srcOrd="2" destOrd="0" presId="urn:microsoft.com/office/officeart/2016/7/layout/LinearBlockProcessNumbered"/>
    <dgm:cxn modelId="{B399AB49-7847-430E-ACF4-30D4FC333428}" type="presParOf" srcId="{63337A12-2046-4E1B-9DC9-27D90BC4159B}" destId="{BB6F4398-74AA-4D27-ACBB-AF49B0992DD1}" srcOrd="0" destOrd="0" presId="urn:microsoft.com/office/officeart/2016/7/layout/LinearBlockProcessNumbered"/>
    <dgm:cxn modelId="{043CA14E-F01A-4549-A264-215D1E977C7E}" type="presParOf" srcId="{63337A12-2046-4E1B-9DC9-27D90BC4159B}" destId="{D7387259-8D54-459D-B8E9-FB9B4C9D22A2}" srcOrd="1" destOrd="0" presId="urn:microsoft.com/office/officeart/2016/7/layout/LinearBlockProcessNumbered"/>
    <dgm:cxn modelId="{80029CDF-EB9A-4CE0-8162-30ECB26E211C}" type="presParOf" srcId="{63337A12-2046-4E1B-9DC9-27D90BC4159B}" destId="{680B6412-9009-40E2-8D5F-611781C7B200}" srcOrd="2" destOrd="0" presId="urn:microsoft.com/office/officeart/2016/7/layout/LinearBlockProcessNumbered"/>
    <dgm:cxn modelId="{43143923-379C-4BE3-A100-CF33D39D6C80}" type="presParOf" srcId="{F326B274-B7AA-43F0-9547-CEE914AEC080}" destId="{86967304-7477-456E-8034-30BBBACCD0F9}" srcOrd="3" destOrd="0" presId="urn:microsoft.com/office/officeart/2016/7/layout/LinearBlockProcessNumbered"/>
    <dgm:cxn modelId="{EFB4A039-F6C7-4F48-8086-E03E0D39AD60}" type="presParOf" srcId="{F326B274-B7AA-43F0-9547-CEE914AEC080}" destId="{B40BACAC-3E98-4357-A05C-291C5F180E1C}" srcOrd="4" destOrd="0" presId="urn:microsoft.com/office/officeart/2016/7/layout/LinearBlockProcessNumbered"/>
    <dgm:cxn modelId="{F06135E9-5E3D-4F59-BF2E-5F0F2589DAB2}" type="presParOf" srcId="{B40BACAC-3E98-4357-A05C-291C5F180E1C}" destId="{CC9A07A4-6826-43D0-8F94-02327035DBE4}" srcOrd="0" destOrd="0" presId="urn:microsoft.com/office/officeart/2016/7/layout/LinearBlockProcessNumbered"/>
    <dgm:cxn modelId="{D1B00194-CD8F-4255-822C-C97CA9C33AC0}" type="presParOf" srcId="{B40BACAC-3E98-4357-A05C-291C5F180E1C}" destId="{0785106F-3D5A-4E19-8269-CB0ECEA8D4FB}" srcOrd="1" destOrd="0" presId="urn:microsoft.com/office/officeart/2016/7/layout/LinearBlockProcessNumbered"/>
    <dgm:cxn modelId="{F4B8AA89-99C1-4F1C-81C3-A4B5A66BFECE}" type="presParOf" srcId="{B40BACAC-3E98-4357-A05C-291C5F180E1C}" destId="{EA653610-7258-4E43-AEE7-2C0BCDFB57E3}" srcOrd="2" destOrd="0" presId="urn:microsoft.com/office/officeart/2016/7/layout/LinearBlockProcessNumbered"/>
    <dgm:cxn modelId="{84937393-F10C-4A55-89AC-AD3CC28E74D3}" type="presParOf" srcId="{F326B274-B7AA-43F0-9547-CEE914AEC080}" destId="{AD9AB541-42C2-4712-B3BA-DE2614CE4B39}" srcOrd="5" destOrd="0" presId="urn:microsoft.com/office/officeart/2016/7/layout/LinearBlockProcessNumbered"/>
    <dgm:cxn modelId="{3633164F-3A17-44B3-B432-5687F68EF04E}" type="presParOf" srcId="{F326B274-B7AA-43F0-9547-CEE914AEC080}" destId="{16F5AF70-E018-4A98-A321-8B2DF7A5097B}" srcOrd="6" destOrd="0" presId="urn:microsoft.com/office/officeart/2016/7/layout/LinearBlockProcessNumbered"/>
    <dgm:cxn modelId="{46FE61DA-BCD6-4DE8-BE3F-87BCD452B7B5}" type="presParOf" srcId="{16F5AF70-E018-4A98-A321-8B2DF7A5097B}" destId="{82466137-3F5F-4250-9ECA-976255B85808}" srcOrd="0" destOrd="0" presId="urn:microsoft.com/office/officeart/2016/7/layout/LinearBlockProcessNumbered"/>
    <dgm:cxn modelId="{03B0D9B6-0A3C-4006-ADBE-53179110DABC}" type="presParOf" srcId="{16F5AF70-E018-4A98-A321-8B2DF7A5097B}" destId="{3AC91B2B-CDAC-42A8-9F5B-2B052048896A}" srcOrd="1" destOrd="0" presId="urn:microsoft.com/office/officeart/2016/7/layout/LinearBlockProcessNumbered"/>
    <dgm:cxn modelId="{C1F44FF0-A7A9-412E-9014-A613BA24C4D1}" type="presParOf" srcId="{16F5AF70-E018-4A98-A321-8B2DF7A5097B}" destId="{B435ED6C-C53E-404D-823F-4FC0DA6DE340}" srcOrd="2" destOrd="0" presId="urn:microsoft.com/office/officeart/2016/7/layout/LinearBlockProcessNumbered"/>
    <dgm:cxn modelId="{B281AE70-827A-428B-9454-B21C39300513}" type="presParOf" srcId="{F326B274-B7AA-43F0-9547-CEE914AEC080}" destId="{295A89C0-B051-43D9-95CE-33EA0F26AC59}" srcOrd="7" destOrd="0" presId="urn:microsoft.com/office/officeart/2016/7/layout/LinearBlockProcessNumbered"/>
    <dgm:cxn modelId="{793E05EB-593F-4BDF-BBD0-F38D90D86F97}" type="presParOf" srcId="{F326B274-B7AA-43F0-9547-CEE914AEC080}" destId="{93AE8C5D-D2E9-4984-9FBB-DC2D68465955}" srcOrd="8" destOrd="0" presId="urn:microsoft.com/office/officeart/2016/7/layout/LinearBlockProcessNumbered"/>
    <dgm:cxn modelId="{1308ABD6-3A7C-4EEC-81FC-AA628B1FBA92}" type="presParOf" srcId="{93AE8C5D-D2E9-4984-9FBB-DC2D68465955}" destId="{3FAFAA5D-F392-4A9E-8FBB-99F3FBE74342}" srcOrd="0" destOrd="0" presId="urn:microsoft.com/office/officeart/2016/7/layout/LinearBlockProcessNumbered"/>
    <dgm:cxn modelId="{0EE4E687-8DED-4B60-A63A-AA77CA9D0EA6}" type="presParOf" srcId="{93AE8C5D-D2E9-4984-9FBB-DC2D68465955}" destId="{E77D8829-8C15-4B0C-91C0-E5B1106181E6}" srcOrd="1" destOrd="0" presId="urn:microsoft.com/office/officeart/2016/7/layout/LinearBlockProcessNumbered"/>
    <dgm:cxn modelId="{9F738571-4BCA-4CEF-9E4D-62C337D15452}" type="presParOf" srcId="{93AE8C5D-D2E9-4984-9FBB-DC2D68465955}" destId="{D3C10A40-ED3C-4A54-B160-308DED948408}" srcOrd="2" destOrd="0" presId="urn:microsoft.com/office/officeart/2016/7/layout/LinearBlockProcessNumbered"/>
    <dgm:cxn modelId="{FF39A8BB-8943-4418-AF8B-7F2DA0D44B94}" type="presParOf" srcId="{F326B274-B7AA-43F0-9547-CEE914AEC080}" destId="{05717EAE-DAF1-45DD-9297-6EF1AEAFE273}" srcOrd="9" destOrd="0" presId="urn:microsoft.com/office/officeart/2016/7/layout/LinearBlockProcessNumbered"/>
    <dgm:cxn modelId="{FD2F2947-D915-45E1-8AEA-2742E931F63A}" type="presParOf" srcId="{F326B274-B7AA-43F0-9547-CEE914AEC080}" destId="{75A4C4B4-5E48-4982-944C-478F5D4A5F6B}" srcOrd="10" destOrd="0" presId="urn:microsoft.com/office/officeart/2016/7/layout/LinearBlockProcessNumbered"/>
    <dgm:cxn modelId="{A68C75CD-3CDE-48A6-BF1B-0D7755B0CBA9}" type="presParOf" srcId="{75A4C4B4-5E48-4982-944C-478F5D4A5F6B}" destId="{8A1C5B55-79D5-4E6A-B7C5-BF1125752FF4}" srcOrd="0" destOrd="0" presId="urn:microsoft.com/office/officeart/2016/7/layout/LinearBlockProcessNumbered"/>
    <dgm:cxn modelId="{2FACDA7D-78BF-4DF9-A404-3A4FC527FED0}" type="presParOf" srcId="{75A4C4B4-5E48-4982-944C-478F5D4A5F6B}" destId="{1D7643E1-BEED-4694-929D-820644947614}" srcOrd="1" destOrd="0" presId="urn:microsoft.com/office/officeart/2016/7/layout/LinearBlockProcessNumbered"/>
    <dgm:cxn modelId="{8AD09FAB-62D6-4968-B2F2-168311C3A989}" type="presParOf" srcId="{75A4C4B4-5E48-4982-944C-478F5D4A5F6B}" destId="{780B4260-EEB4-468E-8CF3-1D50CF835A5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A03EA-3550-40B5-A267-18E43A924C61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C76089-C868-4903-9AFA-96006F56631F}">
      <dgm:prSet custT="1"/>
      <dgm:spPr/>
      <dgm:t>
        <a:bodyPr/>
        <a:lstStyle/>
        <a:p>
          <a:r>
            <a:rPr lang="en-US" sz="1600" b="1" i="0" dirty="0">
              <a:solidFill>
                <a:schemeClr val="bg1"/>
              </a:solidFill>
            </a:rPr>
            <a:t>USE WITH A FRIEND!</a:t>
          </a:r>
          <a:endParaRPr lang="en-US" sz="1600" dirty="0">
            <a:solidFill>
              <a:schemeClr val="bg1"/>
            </a:solidFill>
          </a:endParaRPr>
        </a:p>
      </dgm:t>
    </dgm:pt>
    <dgm:pt modelId="{80A9B2FF-C699-4B82-AEF0-3F1943272A64}" type="parTrans" cxnId="{7C32F658-4613-40B1-9136-A065A3F4955E}">
      <dgm:prSet/>
      <dgm:spPr/>
      <dgm:t>
        <a:bodyPr/>
        <a:lstStyle/>
        <a:p>
          <a:endParaRPr lang="en-US"/>
        </a:p>
      </dgm:t>
    </dgm:pt>
    <dgm:pt modelId="{65BAD80B-5AC4-4C34-8B2D-3CA24714B7F0}" type="sibTrans" cxnId="{7C32F658-4613-40B1-9136-A065A3F4955E}">
      <dgm:prSet/>
      <dgm:spPr/>
      <dgm:t>
        <a:bodyPr/>
        <a:lstStyle/>
        <a:p>
          <a:endParaRPr lang="en-US"/>
        </a:p>
      </dgm:t>
    </dgm:pt>
    <dgm:pt modelId="{5000168C-4D05-4762-A131-660DB501263E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Develop an overdose plan with your friends or partners.</a:t>
          </a:r>
          <a:endParaRPr lang="en-US" sz="1800" dirty="0">
            <a:solidFill>
              <a:schemeClr val="bg1"/>
            </a:solidFill>
          </a:endParaRPr>
        </a:p>
      </dgm:t>
    </dgm:pt>
    <dgm:pt modelId="{318605CD-64F9-4B7C-BFA2-7C4C903F4B38}" type="parTrans" cxnId="{6D58EDFA-956E-4269-BB9E-5B1FE225B816}">
      <dgm:prSet/>
      <dgm:spPr/>
      <dgm:t>
        <a:bodyPr/>
        <a:lstStyle/>
        <a:p>
          <a:endParaRPr lang="en-US"/>
        </a:p>
      </dgm:t>
    </dgm:pt>
    <dgm:pt modelId="{0CC04FBE-E763-4A20-ABEE-4DA37CC3701C}" type="sibTrans" cxnId="{6D58EDFA-956E-4269-BB9E-5B1FE225B816}">
      <dgm:prSet/>
      <dgm:spPr/>
      <dgm:t>
        <a:bodyPr/>
        <a:lstStyle/>
        <a:p>
          <a:endParaRPr lang="en-US"/>
        </a:p>
      </dgm:t>
    </dgm:pt>
    <dgm:pt modelId="{0E3410CB-2E63-444A-BA0E-1ABD5B448BFA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Leave the door unlocked or slightly ajar whenever possible</a:t>
          </a:r>
          <a:r>
            <a:rPr lang="en-US" sz="1300" b="0" i="0" dirty="0">
              <a:solidFill>
                <a:schemeClr val="bg1"/>
              </a:solidFill>
            </a:rPr>
            <a:t>.</a:t>
          </a:r>
          <a:endParaRPr lang="en-US" sz="1300" dirty="0">
            <a:solidFill>
              <a:schemeClr val="bg1"/>
            </a:solidFill>
          </a:endParaRPr>
        </a:p>
      </dgm:t>
    </dgm:pt>
    <dgm:pt modelId="{0FFF5615-FF7C-4E11-9BAA-FD8ECDC54449}" type="parTrans" cxnId="{7B5C4C1A-7324-4193-95F4-5164EB590DFC}">
      <dgm:prSet/>
      <dgm:spPr/>
      <dgm:t>
        <a:bodyPr/>
        <a:lstStyle/>
        <a:p>
          <a:endParaRPr lang="en-US"/>
        </a:p>
      </dgm:t>
    </dgm:pt>
    <dgm:pt modelId="{2D010957-E30B-486C-90B0-0C0C84A5C6F7}" type="sibTrans" cxnId="{7B5C4C1A-7324-4193-95F4-5164EB590DFC}">
      <dgm:prSet/>
      <dgm:spPr/>
      <dgm:t>
        <a:bodyPr/>
        <a:lstStyle/>
        <a:p>
          <a:endParaRPr lang="en-US"/>
        </a:p>
      </dgm:t>
    </dgm:pt>
    <dgm:pt modelId="{3A014508-59EE-4334-876F-3C513935618A}">
      <dgm:prSet custT="1"/>
      <dgm:spPr/>
      <dgm:t>
        <a:bodyPr/>
        <a:lstStyle/>
        <a:p>
          <a:r>
            <a:rPr lang="en-US" sz="1800" b="0" i="0" dirty="0">
              <a:solidFill>
                <a:schemeClr val="bg1"/>
              </a:solidFill>
            </a:rPr>
            <a:t>Call or text someone you trust and have them check on you.</a:t>
          </a:r>
          <a:endParaRPr lang="en-US" sz="1800" dirty="0">
            <a:solidFill>
              <a:schemeClr val="bg1"/>
            </a:solidFill>
          </a:endParaRPr>
        </a:p>
      </dgm:t>
    </dgm:pt>
    <dgm:pt modelId="{8B0AAE4E-9E33-4002-91DC-2C49AFD5C28E}" type="parTrans" cxnId="{8F968F58-1B5B-4584-A361-B29FDC08EE96}">
      <dgm:prSet/>
      <dgm:spPr/>
      <dgm:t>
        <a:bodyPr/>
        <a:lstStyle/>
        <a:p>
          <a:endParaRPr lang="en-US"/>
        </a:p>
      </dgm:t>
    </dgm:pt>
    <dgm:pt modelId="{D15174DD-D8B2-4C89-8568-4FEBF1EF5B87}" type="sibTrans" cxnId="{8F968F58-1B5B-4584-A361-B29FDC08EE96}">
      <dgm:prSet/>
      <dgm:spPr/>
      <dgm:t>
        <a:bodyPr/>
        <a:lstStyle/>
        <a:p>
          <a:endParaRPr lang="en-US"/>
        </a:p>
      </dgm:t>
    </dgm:pt>
    <dgm:pt modelId="{3AD86767-13CE-42BD-B87B-F7137F5E611B}">
      <dgm:prSet custT="1"/>
      <dgm:spPr/>
      <dgm:t>
        <a:bodyPr/>
        <a:lstStyle/>
        <a:p>
          <a:r>
            <a:rPr lang="en-US" sz="1600" b="0" i="0" dirty="0">
              <a:solidFill>
                <a:schemeClr val="bg1"/>
              </a:solidFill>
            </a:rPr>
            <a:t>Have a loaded syringe or nasal naloxone ready. </a:t>
          </a:r>
          <a:endParaRPr lang="en-US" sz="1600" dirty="0">
            <a:solidFill>
              <a:schemeClr val="bg1"/>
            </a:solidFill>
          </a:endParaRPr>
        </a:p>
      </dgm:t>
    </dgm:pt>
    <dgm:pt modelId="{DB3E3BD5-2D4E-4D4C-AECA-0556FCF79D68}" type="parTrans" cxnId="{90628FAA-C436-4531-AB18-2BD6478115DD}">
      <dgm:prSet/>
      <dgm:spPr/>
      <dgm:t>
        <a:bodyPr/>
        <a:lstStyle/>
        <a:p>
          <a:endParaRPr lang="en-US"/>
        </a:p>
      </dgm:t>
    </dgm:pt>
    <dgm:pt modelId="{FF432E36-B5EE-4692-9A15-B349924F3EC0}" type="sibTrans" cxnId="{90628FAA-C436-4531-AB18-2BD6478115DD}">
      <dgm:prSet/>
      <dgm:spPr/>
      <dgm:t>
        <a:bodyPr/>
        <a:lstStyle/>
        <a:p>
          <a:endParaRPr lang="en-US"/>
        </a:p>
      </dgm:t>
    </dgm:pt>
    <dgm:pt modelId="{F1962554-D50C-48FE-96D4-683517665F00}" type="pres">
      <dgm:prSet presAssocID="{C89A03EA-3550-40B5-A267-18E43A924C61}" presName="diagram" presStyleCnt="0">
        <dgm:presLayoutVars>
          <dgm:dir/>
          <dgm:resizeHandles val="exact"/>
        </dgm:presLayoutVars>
      </dgm:prSet>
      <dgm:spPr/>
    </dgm:pt>
    <dgm:pt modelId="{B175432C-E99B-465A-A22B-26CAB7DC2FB0}" type="pres">
      <dgm:prSet presAssocID="{1DC76089-C868-4903-9AFA-96006F56631F}" presName="node" presStyleLbl="node1" presStyleIdx="0" presStyleCnt="5">
        <dgm:presLayoutVars>
          <dgm:bulletEnabled val="1"/>
        </dgm:presLayoutVars>
      </dgm:prSet>
      <dgm:spPr/>
    </dgm:pt>
    <dgm:pt modelId="{920BDCEC-049D-42D1-8B9A-B2DCFE0ACDEE}" type="pres">
      <dgm:prSet presAssocID="{65BAD80B-5AC4-4C34-8B2D-3CA24714B7F0}" presName="sibTrans" presStyleCnt="0"/>
      <dgm:spPr/>
    </dgm:pt>
    <dgm:pt modelId="{65BA80B8-39F3-4AE0-ADA1-747E8BC498F6}" type="pres">
      <dgm:prSet presAssocID="{5000168C-4D05-4762-A131-660DB501263E}" presName="node" presStyleLbl="node1" presStyleIdx="1" presStyleCnt="5">
        <dgm:presLayoutVars>
          <dgm:bulletEnabled val="1"/>
        </dgm:presLayoutVars>
      </dgm:prSet>
      <dgm:spPr/>
    </dgm:pt>
    <dgm:pt modelId="{FAFBEB57-4FD2-41AC-B5D1-852DB66FCDE9}" type="pres">
      <dgm:prSet presAssocID="{0CC04FBE-E763-4A20-ABEE-4DA37CC3701C}" presName="sibTrans" presStyleCnt="0"/>
      <dgm:spPr/>
    </dgm:pt>
    <dgm:pt modelId="{5911F6F6-A670-4740-B3D1-7CC3F958B1BF}" type="pres">
      <dgm:prSet presAssocID="{0E3410CB-2E63-444A-BA0E-1ABD5B448BFA}" presName="node" presStyleLbl="node1" presStyleIdx="2" presStyleCnt="5">
        <dgm:presLayoutVars>
          <dgm:bulletEnabled val="1"/>
        </dgm:presLayoutVars>
      </dgm:prSet>
      <dgm:spPr/>
    </dgm:pt>
    <dgm:pt modelId="{75FA39AC-A18E-41EE-B0E3-E6572C5E28FA}" type="pres">
      <dgm:prSet presAssocID="{2D010957-E30B-486C-90B0-0C0C84A5C6F7}" presName="sibTrans" presStyleCnt="0"/>
      <dgm:spPr/>
    </dgm:pt>
    <dgm:pt modelId="{37D17164-E65D-47EB-9021-62927C8701F8}" type="pres">
      <dgm:prSet presAssocID="{3A014508-59EE-4334-876F-3C513935618A}" presName="node" presStyleLbl="node1" presStyleIdx="3" presStyleCnt="5">
        <dgm:presLayoutVars>
          <dgm:bulletEnabled val="1"/>
        </dgm:presLayoutVars>
      </dgm:prSet>
      <dgm:spPr/>
    </dgm:pt>
    <dgm:pt modelId="{55698C4E-B669-445F-94E3-8124A5C62FCA}" type="pres">
      <dgm:prSet presAssocID="{D15174DD-D8B2-4C89-8568-4FEBF1EF5B87}" presName="sibTrans" presStyleCnt="0"/>
      <dgm:spPr/>
    </dgm:pt>
    <dgm:pt modelId="{806FDEF8-88CE-499E-BC93-5589E79D91DF}" type="pres">
      <dgm:prSet presAssocID="{3AD86767-13CE-42BD-B87B-F7137F5E611B}" presName="node" presStyleLbl="node1" presStyleIdx="4" presStyleCnt="5">
        <dgm:presLayoutVars>
          <dgm:bulletEnabled val="1"/>
        </dgm:presLayoutVars>
      </dgm:prSet>
      <dgm:spPr/>
    </dgm:pt>
  </dgm:ptLst>
  <dgm:cxnLst>
    <dgm:cxn modelId="{7B5C4C1A-7324-4193-95F4-5164EB590DFC}" srcId="{C89A03EA-3550-40B5-A267-18E43A924C61}" destId="{0E3410CB-2E63-444A-BA0E-1ABD5B448BFA}" srcOrd="2" destOrd="0" parTransId="{0FFF5615-FF7C-4E11-9BAA-FD8ECDC54449}" sibTransId="{2D010957-E30B-486C-90B0-0C0C84A5C6F7}"/>
    <dgm:cxn modelId="{76C2E232-54D0-4E4D-822D-973D043069D6}" type="presOf" srcId="{0E3410CB-2E63-444A-BA0E-1ABD5B448BFA}" destId="{5911F6F6-A670-4740-B3D1-7CC3F958B1BF}" srcOrd="0" destOrd="0" presId="urn:microsoft.com/office/officeart/2005/8/layout/default"/>
    <dgm:cxn modelId="{8B5F4D45-9081-40B7-8FF2-3D217713C112}" type="presOf" srcId="{C89A03EA-3550-40B5-A267-18E43A924C61}" destId="{F1962554-D50C-48FE-96D4-683517665F00}" srcOrd="0" destOrd="0" presId="urn:microsoft.com/office/officeart/2005/8/layout/default"/>
    <dgm:cxn modelId="{95E8C050-5137-421D-84F2-E6071E332142}" type="presOf" srcId="{3AD86767-13CE-42BD-B87B-F7137F5E611B}" destId="{806FDEF8-88CE-499E-BC93-5589E79D91DF}" srcOrd="0" destOrd="0" presId="urn:microsoft.com/office/officeart/2005/8/layout/default"/>
    <dgm:cxn modelId="{8F968F58-1B5B-4584-A361-B29FDC08EE96}" srcId="{C89A03EA-3550-40B5-A267-18E43A924C61}" destId="{3A014508-59EE-4334-876F-3C513935618A}" srcOrd="3" destOrd="0" parTransId="{8B0AAE4E-9E33-4002-91DC-2C49AFD5C28E}" sibTransId="{D15174DD-D8B2-4C89-8568-4FEBF1EF5B87}"/>
    <dgm:cxn modelId="{7C32F658-4613-40B1-9136-A065A3F4955E}" srcId="{C89A03EA-3550-40B5-A267-18E43A924C61}" destId="{1DC76089-C868-4903-9AFA-96006F56631F}" srcOrd="0" destOrd="0" parTransId="{80A9B2FF-C699-4B82-AEF0-3F1943272A64}" sibTransId="{65BAD80B-5AC4-4C34-8B2D-3CA24714B7F0}"/>
    <dgm:cxn modelId="{B3B79F87-7F03-4DFD-8CE4-03F6538BF7AC}" type="presOf" srcId="{1DC76089-C868-4903-9AFA-96006F56631F}" destId="{B175432C-E99B-465A-A22B-26CAB7DC2FB0}" srcOrd="0" destOrd="0" presId="urn:microsoft.com/office/officeart/2005/8/layout/default"/>
    <dgm:cxn modelId="{90628FAA-C436-4531-AB18-2BD6478115DD}" srcId="{C89A03EA-3550-40B5-A267-18E43A924C61}" destId="{3AD86767-13CE-42BD-B87B-F7137F5E611B}" srcOrd="4" destOrd="0" parTransId="{DB3E3BD5-2D4E-4D4C-AECA-0556FCF79D68}" sibTransId="{FF432E36-B5EE-4692-9A15-B349924F3EC0}"/>
    <dgm:cxn modelId="{8058A9BC-3E29-4997-A509-8378D07958F3}" type="presOf" srcId="{5000168C-4D05-4762-A131-660DB501263E}" destId="{65BA80B8-39F3-4AE0-ADA1-747E8BC498F6}" srcOrd="0" destOrd="0" presId="urn:microsoft.com/office/officeart/2005/8/layout/default"/>
    <dgm:cxn modelId="{97B841C7-901D-45CB-90D0-0E18A638FB7E}" type="presOf" srcId="{3A014508-59EE-4334-876F-3C513935618A}" destId="{37D17164-E65D-47EB-9021-62927C8701F8}" srcOrd="0" destOrd="0" presId="urn:microsoft.com/office/officeart/2005/8/layout/default"/>
    <dgm:cxn modelId="{6D58EDFA-956E-4269-BB9E-5B1FE225B816}" srcId="{C89A03EA-3550-40B5-A267-18E43A924C61}" destId="{5000168C-4D05-4762-A131-660DB501263E}" srcOrd="1" destOrd="0" parTransId="{318605CD-64F9-4B7C-BFA2-7C4C903F4B38}" sibTransId="{0CC04FBE-E763-4A20-ABEE-4DA37CC3701C}"/>
    <dgm:cxn modelId="{09511521-7BD2-4D08-8BE0-4C0DA2DD6C46}" type="presParOf" srcId="{F1962554-D50C-48FE-96D4-683517665F00}" destId="{B175432C-E99B-465A-A22B-26CAB7DC2FB0}" srcOrd="0" destOrd="0" presId="urn:microsoft.com/office/officeart/2005/8/layout/default"/>
    <dgm:cxn modelId="{025CE9F0-0298-4610-80E3-34D36CF7BAA0}" type="presParOf" srcId="{F1962554-D50C-48FE-96D4-683517665F00}" destId="{920BDCEC-049D-42D1-8B9A-B2DCFE0ACDEE}" srcOrd="1" destOrd="0" presId="urn:microsoft.com/office/officeart/2005/8/layout/default"/>
    <dgm:cxn modelId="{B2916C86-7CC9-4685-98BD-BC79E7FDE5DF}" type="presParOf" srcId="{F1962554-D50C-48FE-96D4-683517665F00}" destId="{65BA80B8-39F3-4AE0-ADA1-747E8BC498F6}" srcOrd="2" destOrd="0" presId="urn:microsoft.com/office/officeart/2005/8/layout/default"/>
    <dgm:cxn modelId="{85E31CA2-8F76-4E35-BCF1-56500E15584E}" type="presParOf" srcId="{F1962554-D50C-48FE-96D4-683517665F00}" destId="{FAFBEB57-4FD2-41AC-B5D1-852DB66FCDE9}" srcOrd="3" destOrd="0" presId="urn:microsoft.com/office/officeart/2005/8/layout/default"/>
    <dgm:cxn modelId="{CBBFEC58-6920-41BD-8CC5-9B4B438C32FA}" type="presParOf" srcId="{F1962554-D50C-48FE-96D4-683517665F00}" destId="{5911F6F6-A670-4740-B3D1-7CC3F958B1BF}" srcOrd="4" destOrd="0" presId="urn:microsoft.com/office/officeart/2005/8/layout/default"/>
    <dgm:cxn modelId="{826FB2B5-0591-438B-90DE-BADB5105433F}" type="presParOf" srcId="{F1962554-D50C-48FE-96D4-683517665F00}" destId="{75FA39AC-A18E-41EE-B0E3-E6572C5E28FA}" srcOrd="5" destOrd="0" presId="urn:microsoft.com/office/officeart/2005/8/layout/default"/>
    <dgm:cxn modelId="{478E702C-0527-4DC4-969B-EAF446B8E609}" type="presParOf" srcId="{F1962554-D50C-48FE-96D4-683517665F00}" destId="{37D17164-E65D-47EB-9021-62927C8701F8}" srcOrd="6" destOrd="0" presId="urn:microsoft.com/office/officeart/2005/8/layout/default"/>
    <dgm:cxn modelId="{F8329E98-1A2E-4B86-A0C8-7C4C885F2525}" type="presParOf" srcId="{F1962554-D50C-48FE-96D4-683517665F00}" destId="{55698C4E-B669-445F-94E3-8124A5C62FCA}" srcOrd="7" destOrd="0" presId="urn:microsoft.com/office/officeart/2005/8/layout/default"/>
    <dgm:cxn modelId="{DECBF541-9045-4E30-AA2B-0E058EEE1428}" type="presParOf" srcId="{F1962554-D50C-48FE-96D4-683517665F00}" destId="{806FDEF8-88CE-499E-BC93-5589E79D91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4697D-3916-4399-B570-83C2B7A29B6F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557EEC-EF5F-45B5-9926-7BF0A72C3B70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Engage patients in  overdose risk conversations</a:t>
          </a:r>
          <a:endParaRPr lang="en-US" dirty="0">
            <a:solidFill>
              <a:schemeClr val="bg1"/>
            </a:solidFill>
          </a:endParaRPr>
        </a:p>
      </dgm:t>
    </dgm:pt>
    <dgm:pt modelId="{032CDF79-64A6-4FFA-9A99-59BFA9CFB3B5}" type="parTrans" cxnId="{016FB97D-FF3C-4F2F-933B-9D9E0DEEAD9A}">
      <dgm:prSet/>
      <dgm:spPr/>
      <dgm:t>
        <a:bodyPr/>
        <a:lstStyle/>
        <a:p>
          <a:endParaRPr lang="en-US"/>
        </a:p>
      </dgm:t>
    </dgm:pt>
    <dgm:pt modelId="{70AB17CB-383C-46B5-9EC2-D547D36A999B}" type="sibTrans" cxnId="{016FB97D-FF3C-4F2F-933B-9D9E0DEEAD9A}">
      <dgm:prSet/>
      <dgm:spPr/>
      <dgm:t>
        <a:bodyPr/>
        <a:lstStyle/>
        <a:p>
          <a:endParaRPr lang="en-US"/>
        </a:p>
      </dgm:t>
    </dgm:pt>
    <dgm:pt modelId="{73536E1C-770F-4891-BD51-C34C3FE98A8F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Remind patients who have recently been released from jail or other controlled environment about the increased risk of overdose.</a:t>
          </a:r>
          <a:endParaRPr lang="en-US" dirty="0">
            <a:solidFill>
              <a:schemeClr val="bg1"/>
            </a:solidFill>
          </a:endParaRPr>
        </a:p>
      </dgm:t>
    </dgm:pt>
    <dgm:pt modelId="{CEE7E3FD-FD4D-4BA6-933A-E09CD73F5571}" type="parTrans" cxnId="{F5AC7DC9-C399-49FA-894E-AC2793411360}">
      <dgm:prSet/>
      <dgm:spPr/>
      <dgm:t>
        <a:bodyPr/>
        <a:lstStyle/>
        <a:p>
          <a:endParaRPr lang="en-US"/>
        </a:p>
      </dgm:t>
    </dgm:pt>
    <dgm:pt modelId="{CB413C2F-BBFC-4934-BFFD-BEF71B1956DA}" type="sibTrans" cxnId="{F5AC7DC9-C399-49FA-894E-AC2793411360}">
      <dgm:prSet/>
      <dgm:spPr/>
      <dgm:t>
        <a:bodyPr/>
        <a:lstStyle/>
        <a:p>
          <a:endParaRPr lang="en-US"/>
        </a:p>
      </dgm:t>
    </dgm:pt>
    <dgm:pt modelId="{F2AC34FD-F7C0-4CD5-9A4D-6003A9B48126}">
      <dgm:prSet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Post overdose messages on fliers or posters-- sends the message that staff is available to discuss overdose risk and response. </a:t>
          </a:r>
          <a:endParaRPr lang="en-US" dirty="0">
            <a:solidFill>
              <a:schemeClr val="bg1"/>
            </a:solidFill>
          </a:endParaRPr>
        </a:p>
      </dgm:t>
    </dgm:pt>
    <dgm:pt modelId="{6461FEF4-2E07-4CC0-A809-B23ABEA2FB09}" type="parTrans" cxnId="{56A40F14-217C-4D2A-8D14-F751D63865C3}">
      <dgm:prSet/>
      <dgm:spPr/>
      <dgm:t>
        <a:bodyPr/>
        <a:lstStyle/>
        <a:p>
          <a:endParaRPr lang="en-US"/>
        </a:p>
      </dgm:t>
    </dgm:pt>
    <dgm:pt modelId="{D8F2551B-6B51-4076-873D-523409A8F2EA}" type="sibTrans" cxnId="{56A40F14-217C-4D2A-8D14-F751D63865C3}">
      <dgm:prSet/>
      <dgm:spPr/>
      <dgm:t>
        <a:bodyPr/>
        <a:lstStyle/>
        <a:p>
          <a:endParaRPr lang="en-US"/>
        </a:p>
      </dgm:t>
    </dgm:pt>
    <dgm:pt modelId="{748F6AB4-FD44-40C7-80CB-0F1C0FDEF506}" type="pres">
      <dgm:prSet presAssocID="{6DC4697D-3916-4399-B570-83C2B7A29B6F}" presName="Name0" presStyleCnt="0">
        <dgm:presLayoutVars>
          <dgm:dir/>
          <dgm:resizeHandles val="exact"/>
        </dgm:presLayoutVars>
      </dgm:prSet>
      <dgm:spPr/>
    </dgm:pt>
    <dgm:pt modelId="{07055536-8DC3-4A64-B1C4-0CFD5E19D23B}" type="pres">
      <dgm:prSet presAssocID="{15557EEC-EF5F-45B5-9926-7BF0A72C3B70}" presName="node" presStyleLbl="node1" presStyleIdx="0" presStyleCnt="3">
        <dgm:presLayoutVars>
          <dgm:bulletEnabled val="1"/>
        </dgm:presLayoutVars>
      </dgm:prSet>
      <dgm:spPr/>
    </dgm:pt>
    <dgm:pt modelId="{F86B47F6-0358-4B77-B724-C4BBEDE83F9D}" type="pres">
      <dgm:prSet presAssocID="{70AB17CB-383C-46B5-9EC2-D547D36A999B}" presName="sibTrans" presStyleLbl="sibTrans2D1" presStyleIdx="0" presStyleCnt="2"/>
      <dgm:spPr/>
    </dgm:pt>
    <dgm:pt modelId="{3BBE35E7-1399-4448-9D46-CAD2BA8E8D50}" type="pres">
      <dgm:prSet presAssocID="{70AB17CB-383C-46B5-9EC2-D547D36A999B}" presName="connectorText" presStyleLbl="sibTrans2D1" presStyleIdx="0" presStyleCnt="2"/>
      <dgm:spPr/>
    </dgm:pt>
    <dgm:pt modelId="{CEB1DA33-0B99-4488-B0CE-E0E5B42BB337}" type="pres">
      <dgm:prSet presAssocID="{73536E1C-770F-4891-BD51-C34C3FE98A8F}" presName="node" presStyleLbl="node1" presStyleIdx="1" presStyleCnt="3">
        <dgm:presLayoutVars>
          <dgm:bulletEnabled val="1"/>
        </dgm:presLayoutVars>
      </dgm:prSet>
      <dgm:spPr/>
    </dgm:pt>
    <dgm:pt modelId="{8F25F65D-21C2-4F51-B8EE-8DF282322FE8}" type="pres">
      <dgm:prSet presAssocID="{CB413C2F-BBFC-4934-BFFD-BEF71B1956DA}" presName="sibTrans" presStyleLbl="sibTrans2D1" presStyleIdx="1" presStyleCnt="2"/>
      <dgm:spPr/>
    </dgm:pt>
    <dgm:pt modelId="{9FE6BD79-B522-4628-ACA5-C0F429CFDA8C}" type="pres">
      <dgm:prSet presAssocID="{CB413C2F-BBFC-4934-BFFD-BEF71B1956DA}" presName="connectorText" presStyleLbl="sibTrans2D1" presStyleIdx="1" presStyleCnt="2"/>
      <dgm:spPr/>
    </dgm:pt>
    <dgm:pt modelId="{2BB8FC69-B98D-416D-A19F-E1AC51679A93}" type="pres">
      <dgm:prSet presAssocID="{F2AC34FD-F7C0-4CD5-9A4D-6003A9B48126}" presName="node" presStyleLbl="node1" presStyleIdx="2" presStyleCnt="3">
        <dgm:presLayoutVars>
          <dgm:bulletEnabled val="1"/>
        </dgm:presLayoutVars>
      </dgm:prSet>
      <dgm:spPr/>
    </dgm:pt>
  </dgm:ptLst>
  <dgm:cxnLst>
    <dgm:cxn modelId="{56A40F14-217C-4D2A-8D14-F751D63865C3}" srcId="{6DC4697D-3916-4399-B570-83C2B7A29B6F}" destId="{F2AC34FD-F7C0-4CD5-9A4D-6003A9B48126}" srcOrd="2" destOrd="0" parTransId="{6461FEF4-2E07-4CC0-A809-B23ABEA2FB09}" sibTransId="{D8F2551B-6B51-4076-873D-523409A8F2EA}"/>
    <dgm:cxn modelId="{C5EEB421-E423-4DA6-A0C9-A350198F17B8}" type="presOf" srcId="{6DC4697D-3916-4399-B570-83C2B7A29B6F}" destId="{748F6AB4-FD44-40C7-80CB-0F1C0FDEF506}" srcOrd="0" destOrd="0" presId="urn:microsoft.com/office/officeart/2005/8/layout/process1"/>
    <dgm:cxn modelId="{5F673326-EEA2-4336-A3A1-13C01E60C41E}" type="presOf" srcId="{70AB17CB-383C-46B5-9EC2-D547D36A999B}" destId="{3BBE35E7-1399-4448-9D46-CAD2BA8E8D50}" srcOrd="1" destOrd="0" presId="urn:microsoft.com/office/officeart/2005/8/layout/process1"/>
    <dgm:cxn modelId="{52AD0743-A9AC-4AAA-8F85-CB903FE57BBA}" type="presOf" srcId="{CB413C2F-BBFC-4934-BFFD-BEF71B1956DA}" destId="{8F25F65D-21C2-4F51-B8EE-8DF282322FE8}" srcOrd="0" destOrd="0" presId="urn:microsoft.com/office/officeart/2005/8/layout/process1"/>
    <dgm:cxn modelId="{016FB97D-FF3C-4F2F-933B-9D9E0DEEAD9A}" srcId="{6DC4697D-3916-4399-B570-83C2B7A29B6F}" destId="{15557EEC-EF5F-45B5-9926-7BF0A72C3B70}" srcOrd="0" destOrd="0" parTransId="{032CDF79-64A6-4FFA-9A99-59BFA9CFB3B5}" sibTransId="{70AB17CB-383C-46B5-9EC2-D547D36A999B}"/>
    <dgm:cxn modelId="{8217E88A-8570-4665-994D-40F342D110B5}" type="presOf" srcId="{70AB17CB-383C-46B5-9EC2-D547D36A999B}" destId="{F86B47F6-0358-4B77-B724-C4BBEDE83F9D}" srcOrd="0" destOrd="0" presId="urn:microsoft.com/office/officeart/2005/8/layout/process1"/>
    <dgm:cxn modelId="{4C39A4AE-A793-4EC3-95A9-02CE8D2B490C}" type="presOf" srcId="{F2AC34FD-F7C0-4CD5-9A4D-6003A9B48126}" destId="{2BB8FC69-B98D-416D-A19F-E1AC51679A93}" srcOrd="0" destOrd="0" presId="urn:microsoft.com/office/officeart/2005/8/layout/process1"/>
    <dgm:cxn modelId="{8B25B8B7-3530-4FE4-8EB3-7B30338FFDD7}" type="presOf" srcId="{CB413C2F-BBFC-4934-BFFD-BEF71B1956DA}" destId="{9FE6BD79-B522-4628-ACA5-C0F429CFDA8C}" srcOrd="1" destOrd="0" presId="urn:microsoft.com/office/officeart/2005/8/layout/process1"/>
    <dgm:cxn modelId="{8F5B1BB8-3231-438E-BF98-409FC7B220BB}" type="presOf" srcId="{73536E1C-770F-4891-BD51-C34C3FE98A8F}" destId="{CEB1DA33-0B99-4488-B0CE-E0E5B42BB337}" srcOrd="0" destOrd="0" presId="urn:microsoft.com/office/officeart/2005/8/layout/process1"/>
    <dgm:cxn modelId="{F5AC7DC9-C399-49FA-894E-AC2793411360}" srcId="{6DC4697D-3916-4399-B570-83C2B7A29B6F}" destId="{73536E1C-770F-4891-BD51-C34C3FE98A8F}" srcOrd="1" destOrd="0" parTransId="{CEE7E3FD-FD4D-4BA6-933A-E09CD73F5571}" sibTransId="{CB413C2F-BBFC-4934-BFFD-BEF71B1956DA}"/>
    <dgm:cxn modelId="{3931CEF0-719B-46D4-856E-8ADC3167E2F6}" type="presOf" srcId="{15557EEC-EF5F-45B5-9926-7BF0A72C3B70}" destId="{07055536-8DC3-4A64-B1C4-0CFD5E19D23B}" srcOrd="0" destOrd="0" presId="urn:microsoft.com/office/officeart/2005/8/layout/process1"/>
    <dgm:cxn modelId="{874F3FA6-C472-4F52-9A63-3E79DBF41F21}" type="presParOf" srcId="{748F6AB4-FD44-40C7-80CB-0F1C0FDEF506}" destId="{07055536-8DC3-4A64-B1C4-0CFD5E19D23B}" srcOrd="0" destOrd="0" presId="urn:microsoft.com/office/officeart/2005/8/layout/process1"/>
    <dgm:cxn modelId="{9B91A251-76C9-4924-82E0-4EF0FF4C9050}" type="presParOf" srcId="{748F6AB4-FD44-40C7-80CB-0F1C0FDEF506}" destId="{F86B47F6-0358-4B77-B724-C4BBEDE83F9D}" srcOrd="1" destOrd="0" presId="urn:microsoft.com/office/officeart/2005/8/layout/process1"/>
    <dgm:cxn modelId="{4781526A-E633-4584-A84F-BD3DCA4C6CF5}" type="presParOf" srcId="{F86B47F6-0358-4B77-B724-C4BBEDE83F9D}" destId="{3BBE35E7-1399-4448-9D46-CAD2BA8E8D50}" srcOrd="0" destOrd="0" presId="urn:microsoft.com/office/officeart/2005/8/layout/process1"/>
    <dgm:cxn modelId="{C003CE51-DAFC-432F-AEBF-393E49280094}" type="presParOf" srcId="{748F6AB4-FD44-40C7-80CB-0F1C0FDEF506}" destId="{CEB1DA33-0B99-4488-B0CE-E0E5B42BB337}" srcOrd="2" destOrd="0" presId="urn:microsoft.com/office/officeart/2005/8/layout/process1"/>
    <dgm:cxn modelId="{9045AFF3-1F33-4B61-8A72-D3B8F039CBD2}" type="presParOf" srcId="{748F6AB4-FD44-40C7-80CB-0F1C0FDEF506}" destId="{8F25F65D-21C2-4F51-B8EE-8DF282322FE8}" srcOrd="3" destOrd="0" presId="urn:microsoft.com/office/officeart/2005/8/layout/process1"/>
    <dgm:cxn modelId="{1C30B61B-B383-4035-95E3-998D4A224CE6}" type="presParOf" srcId="{8F25F65D-21C2-4F51-B8EE-8DF282322FE8}" destId="{9FE6BD79-B522-4628-ACA5-C0F429CFDA8C}" srcOrd="0" destOrd="0" presId="urn:microsoft.com/office/officeart/2005/8/layout/process1"/>
    <dgm:cxn modelId="{D43ACB4B-2365-4F7E-BED4-88F2263786C8}" type="presParOf" srcId="{748F6AB4-FD44-40C7-80CB-0F1C0FDEF506}" destId="{2BB8FC69-B98D-416D-A19F-E1AC51679A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731E9B-A333-466E-BCE6-81F497EC48A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AA00B5-0120-446B-8D1F-9550C7E99D2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Has overdose already occurred in your agency? If so, how was it handled? </a:t>
          </a:r>
        </a:p>
      </dgm:t>
    </dgm:pt>
    <dgm:pt modelId="{508C5E9F-53AD-4F45-8362-A368B9A2FB79}" type="parTrans" cxnId="{E95A1FED-5079-4347-B5D2-618290BBDBA7}">
      <dgm:prSet/>
      <dgm:spPr/>
      <dgm:t>
        <a:bodyPr/>
        <a:lstStyle/>
        <a:p>
          <a:endParaRPr lang="en-US"/>
        </a:p>
      </dgm:t>
    </dgm:pt>
    <dgm:pt modelId="{863BBA94-7BEC-41AC-9B32-2DC88E650CCC}" type="sibTrans" cxnId="{E95A1FED-5079-4347-B5D2-618290BBDBA7}">
      <dgm:prSet/>
      <dgm:spPr/>
      <dgm:t>
        <a:bodyPr/>
        <a:lstStyle/>
        <a:p>
          <a:endParaRPr lang="en-US"/>
        </a:p>
      </dgm:t>
    </dgm:pt>
    <dgm:pt modelId="{A2311953-6703-4725-80B1-BDB366856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When is overdose risk currently addressed?</a:t>
          </a:r>
        </a:p>
      </dgm:t>
    </dgm:pt>
    <dgm:pt modelId="{E60EAFDE-CB32-40C9-8B9D-A12838954320}" type="parTrans" cxnId="{9D4A9405-0745-449F-B1B7-5A0404E53702}">
      <dgm:prSet/>
      <dgm:spPr/>
      <dgm:t>
        <a:bodyPr/>
        <a:lstStyle/>
        <a:p>
          <a:endParaRPr lang="en-US"/>
        </a:p>
      </dgm:t>
    </dgm:pt>
    <dgm:pt modelId="{6C2712FA-CDC5-4BDB-AD97-77DA15C3E4B1}" type="sibTrans" cxnId="{9D4A9405-0745-449F-B1B7-5A0404E53702}">
      <dgm:prSet/>
      <dgm:spPr/>
      <dgm:t>
        <a:bodyPr/>
        <a:lstStyle/>
        <a:p>
          <a:endParaRPr lang="en-US"/>
        </a:p>
      </dgm:t>
    </dgm:pt>
    <dgm:pt modelId="{AA0C1059-D245-420A-A4FB-997ACD417DF4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What agency-wide steps are being taken to promote overdose risk discussions?</a:t>
          </a:r>
        </a:p>
      </dgm:t>
    </dgm:pt>
    <dgm:pt modelId="{BE6969FC-03C5-42EC-ABCE-1EB09ED0F77B}" type="parTrans" cxnId="{904BFED8-C782-43AD-B34A-8582BFA2ACEB}">
      <dgm:prSet/>
      <dgm:spPr/>
      <dgm:t>
        <a:bodyPr/>
        <a:lstStyle/>
        <a:p>
          <a:endParaRPr lang="en-US"/>
        </a:p>
      </dgm:t>
    </dgm:pt>
    <dgm:pt modelId="{AF1DD058-14CB-4F22-9F80-752430D5A4A7}" type="sibTrans" cxnId="{904BFED8-C782-43AD-B34A-8582BFA2ACEB}">
      <dgm:prSet/>
      <dgm:spPr/>
      <dgm:t>
        <a:bodyPr/>
        <a:lstStyle/>
        <a:p>
          <a:endParaRPr lang="en-US"/>
        </a:p>
      </dgm:t>
    </dgm:pt>
    <dgm:pt modelId="{831DA7D9-146E-44CB-8CC1-EF42D56CAE14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What overdose prevention tools are you already using?</a:t>
          </a:r>
        </a:p>
      </dgm:t>
    </dgm:pt>
    <dgm:pt modelId="{261984C8-8CD1-4CAA-AA5F-91446FF14287}" type="parTrans" cxnId="{29D5B93C-06A3-4F1B-974B-AD9BB4DE88B7}">
      <dgm:prSet/>
      <dgm:spPr/>
      <dgm:t>
        <a:bodyPr/>
        <a:lstStyle/>
        <a:p>
          <a:endParaRPr lang="en-US"/>
        </a:p>
      </dgm:t>
    </dgm:pt>
    <dgm:pt modelId="{12B6C516-ACB4-4B52-9C97-ECBEA03F3F81}" type="sibTrans" cxnId="{29D5B93C-06A3-4F1B-974B-AD9BB4DE88B7}">
      <dgm:prSet/>
      <dgm:spPr/>
      <dgm:t>
        <a:bodyPr/>
        <a:lstStyle/>
        <a:p>
          <a:endParaRPr lang="en-US"/>
        </a:p>
      </dgm:t>
    </dgm:pt>
    <dgm:pt modelId="{6D114BDF-69C3-4436-9253-FE7698362829}" type="pres">
      <dgm:prSet presAssocID="{78731E9B-A333-466E-BCE6-81F497EC48A6}" presName="linear" presStyleCnt="0">
        <dgm:presLayoutVars>
          <dgm:animLvl val="lvl"/>
          <dgm:resizeHandles val="exact"/>
        </dgm:presLayoutVars>
      </dgm:prSet>
      <dgm:spPr/>
    </dgm:pt>
    <dgm:pt modelId="{2BD1E5D9-EDD2-4BAD-93C8-82D342F2AF3B}" type="pres">
      <dgm:prSet presAssocID="{33AA00B5-0120-446B-8D1F-9550C7E99D23}" presName="parentText" presStyleLbl="node1" presStyleIdx="0" presStyleCnt="4" custLinFactY="100000" custLinFactNeighborY="132134">
        <dgm:presLayoutVars>
          <dgm:chMax val="0"/>
          <dgm:bulletEnabled val="1"/>
        </dgm:presLayoutVars>
      </dgm:prSet>
      <dgm:spPr/>
    </dgm:pt>
    <dgm:pt modelId="{F3CC13D9-4A2B-411B-A865-C8DE3F79147B}" type="pres">
      <dgm:prSet presAssocID="{863BBA94-7BEC-41AC-9B32-2DC88E650CCC}" presName="spacer" presStyleCnt="0"/>
      <dgm:spPr/>
    </dgm:pt>
    <dgm:pt modelId="{1134D6FD-8934-4E49-AA3E-D036BD7C10F3}" type="pres">
      <dgm:prSet presAssocID="{A2311953-6703-4725-80B1-BDB366856C8A}" presName="parentText" presStyleLbl="node1" presStyleIdx="1" presStyleCnt="4" custLinFactY="100000" custLinFactNeighborY="167612">
        <dgm:presLayoutVars>
          <dgm:chMax val="0"/>
          <dgm:bulletEnabled val="1"/>
        </dgm:presLayoutVars>
      </dgm:prSet>
      <dgm:spPr/>
    </dgm:pt>
    <dgm:pt modelId="{0D26BB3F-16F0-4243-BFC4-CBDB8FA79420}" type="pres">
      <dgm:prSet presAssocID="{6C2712FA-CDC5-4BDB-AD97-77DA15C3E4B1}" presName="spacer" presStyleCnt="0"/>
      <dgm:spPr/>
    </dgm:pt>
    <dgm:pt modelId="{AE3DE9DE-BB46-4A58-BA9B-DA1966F35183}" type="pres">
      <dgm:prSet presAssocID="{AA0C1059-D245-420A-A4FB-997ACD417DF4}" presName="parentText" presStyleLbl="node1" presStyleIdx="2" presStyleCnt="4" custLinFactY="100000" custLinFactNeighborY="112436">
        <dgm:presLayoutVars>
          <dgm:chMax val="0"/>
          <dgm:bulletEnabled val="1"/>
        </dgm:presLayoutVars>
      </dgm:prSet>
      <dgm:spPr/>
    </dgm:pt>
    <dgm:pt modelId="{0A5CFDAE-376B-4495-8276-53FB77E5E36D}" type="pres">
      <dgm:prSet presAssocID="{AF1DD058-14CB-4F22-9F80-752430D5A4A7}" presName="spacer" presStyleCnt="0"/>
      <dgm:spPr/>
    </dgm:pt>
    <dgm:pt modelId="{7CA74DAB-FFAD-4377-A5D3-A8A433AB7212}" type="pres">
      <dgm:prSet presAssocID="{831DA7D9-146E-44CB-8CC1-EF42D56CAE14}" presName="parentText" presStyleLbl="node1" presStyleIdx="3" presStyleCnt="4" custScaleX="100000" custLinFactY="-350712" custLinFactNeighborX="4070" custLinFactNeighborY="-400000">
        <dgm:presLayoutVars>
          <dgm:chMax val="0"/>
          <dgm:bulletEnabled val="1"/>
        </dgm:presLayoutVars>
      </dgm:prSet>
      <dgm:spPr/>
    </dgm:pt>
  </dgm:ptLst>
  <dgm:cxnLst>
    <dgm:cxn modelId="{9D4A9405-0745-449F-B1B7-5A0404E53702}" srcId="{78731E9B-A333-466E-BCE6-81F497EC48A6}" destId="{A2311953-6703-4725-80B1-BDB366856C8A}" srcOrd="1" destOrd="0" parTransId="{E60EAFDE-CB32-40C9-8B9D-A12838954320}" sibTransId="{6C2712FA-CDC5-4BDB-AD97-77DA15C3E4B1}"/>
    <dgm:cxn modelId="{306ACF3A-E25E-48A5-A606-45F4EC616652}" type="presOf" srcId="{A2311953-6703-4725-80B1-BDB366856C8A}" destId="{1134D6FD-8934-4E49-AA3E-D036BD7C10F3}" srcOrd="0" destOrd="0" presId="urn:microsoft.com/office/officeart/2005/8/layout/vList2"/>
    <dgm:cxn modelId="{29D5B93C-06A3-4F1B-974B-AD9BB4DE88B7}" srcId="{78731E9B-A333-466E-BCE6-81F497EC48A6}" destId="{831DA7D9-146E-44CB-8CC1-EF42D56CAE14}" srcOrd="3" destOrd="0" parTransId="{261984C8-8CD1-4CAA-AA5F-91446FF14287}" sibTransId="{12B6C516-ACB4-4B52-9C97-ECBEA03F3F81}"/>
    <dgm:cxn modelId="{E365EE43-4E3F-4FB9-AFE3-E2EBD7AFAF6B}" type="presOf" srcId="{831DA7D9-146E-44CB-8CC1-EF42D56CAE14}" destId="{7CA74DAB-FFAD-4377-A5D3-A8A433AB7212}" srcOrd="0" destOrd="0" presId="urn:microsoft.com/office/officeart/2005/8/layout/vList2"/>
    <dgm:cxn modelId="{FF5D0257-B82F-4B9A-B2AF-276A15410FEC}" type="presOf" srcId="{78731E9B-A333-466E-BCE6-81F497EC48A6}" destId="{6D114BDF-69C3-4436-9253-FE7698362829}" srcOrd="0" destOrd="0" presId="urn:microsoft.com/office/officeart/2005/8/layout/vList2"/>
    <dgm:cxn modelId="{904BFED8-C782-43AD-B34A-8582BFA2ACEB}" srcId="{78731E9B-A333-466E-BCE6-81F497EC48A6}" destId="{AA0C1059-D245-420A-A4FB-997ACD417DF4}" srcOrd="2" destOrd="0" parTransId="{BE6969FC-03C5-42EC-ABCE-1EB09ED0F77B}" sibTransId="{AF1DD058-14CB-4F22-9F80-752430D5A4A7}"/>
    <dgm:cxn modelId="{4EB771EC-2744-4C08-848A-AF1772A00D9C}" type="presOf" srcId="{AA0C1059-D245-420A-A4FB-997ACD417DF4}" destId="{AE3DE9DE-BB46-4A58-BA9B-DA1966F35183}" srcOrd="0" destOrd="0" presId="urn:microsoft.com/office/officeart/2005/8/layout/vList2"/>
    <dgm:cxn modelId="{E95A1FED-5079-4347-B5D2-618290BBDBA7}" srcId="{78731E9B-A333-466E-BCE6-81F497EC48A6}" destId="{33AA00B5-0120-446B-8D1F-9550C7E99D23}" srcOrd="0" destOrd="0" parTransId="{508C5E9F-53AD-4F45-8362-A368B9A2FB79}" sibTransId="{863BBA94-7BEC-41AC-9B32-2DC88E650CCC}"/>
    <dgm:cxn modelId="{97B9A3FC-02B8-458F-BE5C-A455CE02E178}" type="presOf" srcId="{33AA00B5-0120-446B-8D1F-9550C7E99D23}" destId="{2BD1E5D9-EDD2-4BAD-93C8-82D342F2AF3B}" srcOrd="0" destOrd="0" presId="urn:microsoft.com/office/officeart/2005/8/layout/vList2"/>
    <dgm:cxn modelId="{680F5176-78C4-4541-9676-B6538D662953}" type="presParOf" srcId="{6D114BDF-69C3-4436-9253-FE7698362829}" destId="{2BD1E5D9-EDD2-4BAD-93C8-82D342F2AF3B}" srcOrd="0" destOrd="0" presId="urn:microsoft.com/office/officeart/2005/8/layout/vList2"/>
    <dgm:cxn modelId="{D6E6BBC7-2460-484C-B9B5-DAB7E866939D}" type="presParOf" srcId="{6D114BDF-69C3-4436-9253-FE7698362829}" destId="{F3CC13D9-4A2B-411B-A865-C8DE3F79147B}" srcOrd="1" destOrd="0" presId="urn:microsoft.com/office/officeart/2005/8/layout/vList2"/>
    <dgm:cxn modelId="{5421429B-B689-41C3-AC42-704D5596AACA}" type="presParOf" srcId="{6D114BDF-69C3-4436-9253-FE7698362829}" destId="{1134D6FD-8934-4E49-AA3E-D036BD7C10F3}" srcOrd="2" destOrd="0" presId="urn:microsoft.com/office/officeart/2005/8/layout/vList2"/>
    <dgm:cxn modelId="{00E35645-9CDA-48C9-8603-40D247EA2BC1}" type="presParOf" srcId="{6D114BDF-69C3-4436-9253-FE7698362829}" destId="{0D26BB3F-16F0-4243-BFC4-CBDB8FA79420}" srcOrd="3" destOrd="0" presId="urn:microsoft.com/office/officeart/2005/8/layout/vList2"/>
    <dgm:cxn modelId="{C435B88F-F5A5-4243-97E6-289CFD6F8F2B}" type="presParOf" srcId="{6D114BDF-69C3-4436-9253-FE7698362829}" destId="{AE3DE9DE-BB46-4A58-BA9B-DA1966F35183}" srcOrd="4" destOrd="0" presId="urn:microsoft.com/office/officeart/2005/8/layout/vList2"/>
    <dgm:cxn modelId="{575452F2-D2C1-4113-9082-9F8F5CC5553A}" type="presParOf" srcId="{6D114BDF-69C3-4436-9253-FE7698362829}" destId="{0A5CFDAE-376B-4495-8276-53FB77E5E36D}" srcOrd="5" destOrd="0" presId="urn:microsoft.com/office/officeart/2005/8/layout/vList2"/>
    <dgm:cxn modelId="{8520394F-FB96-499E-931B-BE4E4F712C41}" type="presParOf" srcId="{6D114BDF-69C3-4436-9253-FE7698362829}" destId="{7CA74DAB-FFAD-4377-A5D3-A8A433AB72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9375B-4335-4D81-A99D-E86B4F7EB64E}">
      <dsp:nvSpPr>
        <dsp:cNvPr id="0" name=""/>
        <dsp:cNvSpPr/>
      </dsp:nvSpPr>
      <dsp:spPr>
        <a:xfrm>
          <a:off x="0" y="598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2E21-42A7-4B8E-8544-F1EE8534960B}">
      <dsp:nvSpPr>
        <dsp:cNvPr id="0" name=""/>
        <dsp:cNvSpPr/>
      </dsp:nvSpPr>
      <dsp:spPr>
        <a:xfrm>
          <a:off x="0" y="598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Mixing Drugs</a:t>
          </a:r>
          <a:endParaRPr lang="en-US" sz="3200" kern="1200"/>
        </a:p>
      </dsp:txBody>
      <dsp:txXfrm>
        <a:off x="0" y="598"/>
        <a:ext cx="5728344" cy="700256"/>
      </dsp:txXfrm>
    </dsp:sp>
    <dsp:sp modelId="{17AF76F5-9D0D-4923-A014-5852087DF358}">
      <dsp:nvSpPr>
        <dsp:cNvPr id="0" name=""/>
        <dsp:cNvSpPr/>
      </dsp:nvSpPr>
      <dsp:spPr>
        <a:xfrm>
          <a:off x="0" y="700854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646396"/>
                <a:satOff val="-1462"/>
                <a:lumOff val="-948"/>
                <a:alphaOff val="0"/>
                <a:tint val="98000"/>
                <a:lumMod val="102000"/>
              </a:schemeClr>
              <a:schemeClr val="accent2">
                <a:hueOff val="-646396"/>
                <a:satOff val="-1462"/>
                <a:lumOff val="-94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646396"/>
              <a:satOff val="-1462"/>
              <a:lumOff val="-9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589BC-677A-48B1-AA4C-A3AED2044CE9}">
      <dsp:nvSpPr>
        <dsp:cNvPr id="0" name=""/>
        <dsp:cNvSpPr/>
      </dsp:nvSpPr>
      <dsp:spPr>
        <a:xfrm>
          <a:off x="0" y="700854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Tolerance</a:t>
          </a:r>
        </a:p>
      </dsp:txBody>
      <dsp:txXfrm>
        <a:off x="0" y="700854"/>
        <a:ext cx="5728344" cy="700256"/>
      </dsp:txXfrm>
    </dsp:sp>
    <dsp:sp modelId="{2FBB8AF2-9F12-4182-86EE-121723B48E76}">
      <dsp:nvSpPr>
        <dsp:cNvPr id="0" name=""/>
        <dsp:cNvSpPr/>
      </dsp:nvSpPr>
      <dsp:spPr>
        <a:xfrm>
          <a:off x="0" y="1401110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292792"/>
                <a:satOff val="-2924"/>
                <a:lumOff val="-1895"/>
                <a:alphaOff val="0"/>
                <a:tint val="98000"/>
                <a:lumMod val="102000"/>
              </a:schemeClr>
              <a:schemeClr val="accent2">
                <a:hueOff val="-1292792"/>
                <a:satOff val="-2924"/>
                <a:lumOff val="-189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292792"/>
              <a:satOff val="-2924"/>
              <a:lumOff val="-18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A36765-35AC-47C8-BE54-7E639114CFA8}">
      <dsp:nvSpPr>
        <dsp:cNvPr id="0" name=""/>
        <dsp:cNvSpPr/>
      </dsp:nvSpPr>
      <dsp:spPr>
        <a:xfrm>
          <a:off x="0" y="1401110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Quality</a:t>
          </a:r>
          <a:endParaRPr lang="en-US" sz="3200" kern="1200"/>
        </a:p>
      </dsp:txBody>
      <dsp:txXfrm>
        <a:off x="0" y="1401110"/>
        <a:ext cx="5728344" cy="700256"/>
      </dsp:txXfrm>
    </dsp:sp>
    <dsp:sp modelId="{94E1F44E-811F-4952-A885-E5E6A6C23F3A}">
      <dsp:nvSpPr>
        <dsp:cNvPr id="0" name=""/>
        <dsp:cNvSpPr/>
      </dsp:nvSpPr>
      <dsp:spPr>
        <a:xfrm>
          <a:off x="0" y="2101366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1939188"/>
                <a:satOff val="-4386"/>
                <a:lumOff val="-2843"/>
                <a:alphaOff val="0"/>
                <a:tint val="98000"/>
                <a:lumMod val="102000"/>
              </a:schemeClr>
              <a:schemeClr val="accent2">
                <a:hueOff val="-1939188"/>
                <a:satOff val="-4386"/>
                <a:lumOff val="-284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1939188"/>
              <a:satOff val="-4386"/>
              <a:lumOff val="-2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DE895-78A0-4333-958E-366ABD3682BE}">
      <dsp:nvSpPr>
        <dsp:cNvPr id="0" name=""/>
        <dsp:cNvSpPr/>
      </dsp:nvSpPr>
      <dsp:spPr>
        <a:xfrm>
          <a:off x="0" y="2101366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Using alone</a:t>
          </a:r>
          <a:endParaRPr lang="en-US" sz="3200" kern="1200"/>
        </a:p>
      </dsp:txBody>
      <dsp:txXfrm>
        <a:off x="0" y="2101366"/>
        <a:ext cx="5728344" cy="700256"/>
      </dsp:txXfrm>
    </dsp:sp>
    <dsp:sp modelId="{322D0577-A304-42A7-83F5-09949B2B481C}">
      <dsp:nvSpPr>
        <dsp:cNvPr id="0" name=""/>
        <dsp:cNvSpPr/>
      </dsp:nvSpPr>
      <dsp:spPr>
        <a:xfrm>
          <a:off x="0" y="2801623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2585584"/>
                <a:satOff val="-5847"/>
                <a:lumOff val="-3791"/>
                <a:alphaOff val="0"/>
                <a:tint val="98000"/>
                <a:lumMod val="102000"/>
              </a:schemeClr>
              <a:schemeClr val="accent2">
                <a:hueOff val="-2585584"/>
                <a:satOff val="-5847"/>
                <a:lumOff val="-379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2585584"/>
              <a:satOff val="-5847"/>
              <a:lumOff val="-3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B28FA-FE2E-4207-B96F-F501D24DF27F}">
      <dsp:nvSpPr>
        <dsp:cNvPr id="0" name=""/>
        <dsp:cNvSpPr/>
      </dsp:nvSpPr>
      <dsp:spPr>
        <a:xfrm>
          <a:off x="0" y="2801623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Age and Physical health</a:t>
          </a:r>
        </a:p>
      </dsp:txBody>
      <dsp:txXfrm>
        <a:off x="0" y="2801623"/>
        <a:ext cx="5728344" cy="700256"/>
      </dsp:txXfrm>
    </dsp:sp>
    <dsp:sp modelId="{AF094063-CA8C-4B71-9C47-C025258E4FA0}">
      <dsp:nvSpPr>
        <dsp:cNvPr id="0" name=""/>
        <dsp:cNvSpPr/>
      </dsp:nvSpPr>
      <dsp:spPr>
        <a:xfrm>
          <a:off x="0" y="3501879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231979"/>
                <a:satOff val="-7309"/>
                <a:lumOff val="-4738"/>
                <a:alphaOff val="0"/>
                <a:tint val="98000"/>
                <a:lumMod val="102000"/>
              </a:schemeClr>
              <a:schemeClr val="accent2">
                <a:hueOff val="-3231979"/>
                <a:satOff val="-7309"/>
                <a:lumOff val="-47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231979"/>
              <a:satOff val="-7309"/>
              <a:lumOff val="-47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1E247-75BB-43D3-8E9C-2015E66CE1C2}">
      <dsp:nvSpPr>
        <dsp:cNvPr id="0" name=""/>
        <dsp:cNvSpPr/>
      </dsp:nvSpPr>
      <dsp:spPr>
        <a:xfrm>
          <a:off x="0" y="3501879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Mode of administration</a:t>
          </a:r>
          <a:endParaRPr lang="en-US" sz="3200" kern="1200"/>
        </a:p>
      </dsp:txBody>
      <dsp:txXfrm>
        <a:off x="0" y="3501879"/>
        <a:ext cx="5728344" cy="700256"/>
      </dsp:txXfrm>
    </dsp:sp>
    <dsp:sp modelId="{0E3F0DED-9DC8-48CB-AB1C-AC11C76DC598}">
      <dsp:nvSpPr>
        <dsp:cNvPr id="0" name=""/>
        <dsp:cNvSpPr/>
      </dsp:nvSpPr>
      <dsp:spPr>
        <a:xfrm>
          <a:off x="0" y="4202135"/>
          <a:ext cx="5728344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-3878375"/>
                <a:satOff val="-8771"/>
                <a:lumOff val="-5686"/>
                <a:alphaOff val="0"/>
                <a:tint val="98000"/>
                <a:lumMod val="102000"/>
              </a:schemeClr>
              <a:schemeClr val="accent2">
                <a:hueOff val="-3878375"/>
                <a:satOff val="-8771"/>
                <a:lumOff val="-568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-3878375"/>
              <a:satOff val="-8771"/>
              <a:lumOff val="-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9EF49-0A66-4786-805A-AC9C369E1D1D}">
      <dsp:nvSpPr>
        <dsp:cNvPr id="0" name=""/>
        <dsp:cNvSpPr/>
      </dsp:nvSpPr>
      <dsp:spPr>
        <a:xfrm>
          <a:off x="0" y="4202135"/>
          <a:ext cx="5728344" cy="70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Previous nonfatal overdose</a:t>
          </a:r>
        </a:p>
      </dsp:txBody>
      <dsp:txXfrm>
        <a:off x="0" y="4202135"/>
        <a:ext cx="5728344" cy="70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C4C07-A680-47D9-BA4E-E06B8737A64F}">
      <dsp:nvSpPr>
        <dsp:cNvPr id="0" name=""/>
        <dsp:cNvSpPr/>
      </dsp:nvSpPr>
      <dsp:spPr>
        <a:xfrm>
          <a:off x="0" y="-2"/>
          <a:ext cx="1649015" cy="3310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Use less after any period of abstinence or decreased use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1324325"/>
        <a:ext cx="1649015" cy="1986492"/>
      </dsp:txXfrm>
    </dsp:sp>
    <dsp:sp modelId="{EBE07275-8621-4EFE-A354-19A9B66ED518}">
      <dsp:nvSpPr>
        <dsp:cNvPr id="0" name=""/>
        <dsp:cNvSpPr/>
      </dsp:nvSpPr>
      <dsp:spPr>
        <a:xfrm>
          <a:off x="0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01</a:t>
          </a:r>
        </a:p>
      </dsp:txBody>
      <dsp:txXfrm>
        <a:off x="0" y="665998"/>
        <a:ext cx="1649015" cy="791527"/>
      </dsp:txXfrm>
    </dsp:sp>
    <dsp:sp modelId="{BB6F4398-74AA-4D27-ACBB-AF49B0992DD1}">
      <dsp:nvSpPr>
        <dsp:cNvPr id="0" name=""/>
        <dsp:cNvSpPr/>
      </dsp:nvSpPr>
      <dsp:spPr>
        <a:xfrm>
          <a:off x="1780936" y="-2"/>
          <a:ext cx="1649015" cy="3310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If you are using after a period of abstinence, be careful and go slow.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780936" y="1324325"/>
        <a:ext cx="1649015" cy="1986492"/>
      </dsp:txXfrm>
    </dsp:sp>
    <dsp:sp modelId="{D7387259-8D54-459D-B8E9-FB9B4C9D22A2}">
      <dsp:nvSpPr>
        <dsp:cNvPr id="0" name=""/>
        <dsp:cNvSpPr/>
      </dsp:nvSpPr>
      <dsp:spPr>
        <a:xfrm>
          <a:off x="1780936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02</a:t>
          </a:r>
        </a:p>
      </dsp:txBody>
      <dsp:txXfrm>
        <a:off x="1780936" y="665998"/>
        <a:ext cx="1649015" cy="791527"/>
      </dsp:txXfrm>
    </dsp:sp>
    <dsp:sp modelId="{CC9A07A4-6826-43D0-8F94-02327035DBE4}">
      <dsp:nvSpPr>
        <dsp:cNvPr id="0" name=""/>
        <dsp:cNvSpPr/>
      </dsp:nvSpPr>
      <dsp:spPr>
        <a:xfrm>
          <a:off x="3561873" y="-2"/>
          <a:ext cx="1649015" cy="33108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Use less when you are sick and your immune system may be weakened.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61873" y="1324325"/>
        <a:ext cx="1649015" cy="1986492"/>
      </dsp:txXfrm>
    </dsp:sp>
    <dsp:sp modelId="{0785106F-3D5A-4E19-8269-CB0ECEA8D4FB}">
      <dsp:nvSpPr>
        <dsp:cNvPr id="0" name=""/>
        <dsp:cNvSpPr/>
      </dsp:nvSpPr>
      <dsp:spPr>
        <a:xfrm>
          <a:off x="3561873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03</a:t>
          </a:r>
          <a:endParaRPr lang="en-US" sz="3300" kern="1200" dirty="0"/>
        </a:p>
      </dsp:txBody>
      <dsp:txXfrm>
        <a:off x="3561873" y="665998"/>
        <a:ext cx="1649015" cy="791527"/>
      </dsp:txXfrm>
    </dsp:sp>
    <dsp:sp modelId="{82466137-3F5F-4250-9ECA-976255B85808}">
      <dsp:nvSpPr>
        <dsp:cNvPr id="0" name=""/>
        <dsp:cNvSpPr/>
      </dsp:nvSpPr>
      <dsp:spPr>
        <a:xfrm>
          <a:off x="5342810" y="-2"/>
          <a:ext cx="1649015" cy="33108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Do a tester shot, or go slow to gauge how the shot is hitting you.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342810" y="1324325"/>
        <a:ext cx="1649015" cy="1986492"/>
      </dsp:txXfrm>
    </dsp:sp>
    <dsp:sp modelId="{3AC91B2B-CDAC-42A8-9F5B-2B052048896A}">
      <dsp:nvSpPr>
        <dsp:cNvPr id="0" name=""/>
        <dsp:cNvSpPr/>
      </dsp:nvSpPr>
      <dsp:spPr>
        <a:xfrm>
          <a:off x="5342810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04</a:t>
          </a:r>
        </a:p>
      </dsp:txBody>
      <dsp:txXfrm>
        <a:off x="5342810" y="665998"/>
        <a:ext cx="1649015" cy="791527"/>
      </dsp:txXfrm>
    </dsp:sp>
    <dsp:sp modelId="{3FAFAA5D-F392-4A9E-8FBB-99F3FBE74342}">
      <dsp:nvSpPr>
        <dsp:cNvPr id="0" name=""/>
        <dsp:cNvSpPr/>
      </dsp:nvSpPr>
      <dsp:spPr>
        <a:xfrm>
          <a:off x="7123747" y="-2"/>
          <a:ext cx="1649015" cy="33108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Use a less risky method (i.e. snort instead of inject).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123747" y="1324325"/>
        <a:ext cx="1649015" cy="1986492"/>
      </dsp:txXfrm>
    </dsp:sp>
    <dsp:sp modelId="{E77D8829-8C15-4B0C-91C0-E5B1106181E6}">
      <dsp:nvSpPr>
        <dsp:cNvPr id="0" name=""/>
        <dsp:cNvSpPr/>
      </dsp:nvSpPr>
      <dsp:spPr>
        <a:xfrm>
          <a:off x="7123747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05</a:t>
          </a:r>
        </a:p>
      </dsp:txBody>
      <dsp:txXfrm>
        <a:off x="7123747" y="665998"/>
        <a:ext cx="1649015" cy="791527"/>
      </dsp:txXfrm>
    </dsp:sp>
    <dsp:sp modelId="{8A1C5B55-79D5-4E6A-B7C5-BF1125752FF4}">
      <dsp:nvSpPr>
        <dsp:cNvPr id="0" name=""/>
        <dsp:cNvSpPr/>
      </dsp:nvSpPr>
      <dsp:spPr>
        <a:xfrm>
          <a:off x="8904684" y="-2"/>
          <a:ext cx="1649015" cy="3310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1"/>
              </a:solidFill>
            </a:rPr>
            <a:t>Be aware of using in new </a:t>
          </a:r>
          <a:r>
            <a:rPr lang="en-US" sz="1600" b="0" i="0" kern="1200" dirty="0" err="1">
              <a:solidFill>
                <a:schemeClr val="bg1"/>
              </a:solidFill>
            </a:rPr>
            <a:t>environmentsor</a:t>
          </a:r>
          <a:r>
            <a:rPr lang="en-US" sz="1600" b="0" i="0" kern="1200" dirty="0">
              <a:solidFill>
                <a:schemeClr val="bg1"/>
              </a:solidFill>
            </a:rPr>
            <a:t> with new people as it can increase risk of overdose.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8904684" y="1324325"/>
        <a:ext cx="1649015" cy="1986492"/>
      </dsp:txXfrm>
    </dsp:sp>
    <dsp:sp modelId="{1D7643E1-BEED-4694-929D-820644947614}">
      <dsp:nvSpPr>
        <dsp:cNvPr id="0" name=""/>
        <dsp:cNvSpPr/>
      </dsp:nvSpPr>
      <dsp:spPr>
        <a:xfrm>
          <a:off x="8904684" y="665998"/>
          <a:ext cx="1649015" cy="791527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886" tIns="165100" rIns="162886" bIns="16510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06</a:t>
          </a:r>
        </a:p>
      </dsp:txBody>
      <dsp:txXfrm>
        <a:off x="8904684" y="665998"/>
        <a:ext cx="1649015" cy="791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5432C-E99B-465A-A22B-26CAB7DC2FB0}">
      <dsp:nvSpPr>
        <dsp:cNvPr id="0" name=""/>
        <dsp:cNvSpPr/>
      </dsp:nvSpPr>
      <dsp:spPr>
        <a:xfrm>
          <a:off x="1137820" y="889"/>
          <a:ext cx="2586893" cy="15521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USE WITH A FRIEND!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37820" y="889"/>
        <a:ext cx="2586893" cy="1552135"/>
      </dsp:txXfrm>
    </dsp:sp>
    <dsp:sp modelId="{65BA80B8-39F3-4AE0-ADA1-747E8BC498F6}">
      <dsp:nvSpPr>
        <dsp:cNvPr id="0" name=""/>
        <dsp:cNvSpPr/>
      </dsp:nvSpPr>
      <dsp:spPr>
        <a:xfrm>
          <a:off x="3983403" y="889"/>
          <a:ext cx="2586893" cy="15521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5199046"/>
                <a:satOff val="-142"/>
                <a:lumOff val="-785"/>
                <a:alphaOff val="0"/>
                <a:tint val="98000"/>
                <a:lumMod val="102000"/>
              </a:schemeClr>
              <a:schemeClr val="accent5">
                <a:hueOff val="5199046"/>
                <a:satOff val="-142"/>
                <a:lumOff val="-78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Develop an overdose plan with your friends or partners.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83403" y="889"/>
        <a:ext cx="2586893" cy="1552135"/>
      </dsp:txXfrm>
    </dsp:sp>
    <dsp:sp modelId="{5911F6F6-A670-4740-B3D1-7CC3F958B1BF}">
      <dsp:nvSpPr>
        <dsp:cNvPr id="0" name=""/>
        <dsp:cNvSpPr/>
      </dsp:nvSpPr>
      <dsp:spPr>
        <a:xfrm>
          <a:off x="6828985" y="889"/>
          <a:ext cx="2586893" cy="15521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10398092"/>
                <a:satOff val="-284"/>
                <a:lumOff val="-1569"/>
                <a:alphaOff val="0"/>
                <a:tint val="98000"/>
                <a:lumMod val="102000"/>
              </a:schemeClr>
              <a:schemeClr val="accent5">
                <a:hueOff val="10398092"/>
                <a:satOff val="-284"/>
                <a:lumOff val="-15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Leave the door unlocked or slightly ajar whenever possible</a:t>
          </a:r>
          <a:r>
            <a:rPr lang="en-US" sz="1300" b="0" i="0" kern="1200" dirty="0">
              <a:solidFill>
                <a:schemeClr val="bg1"/>
              </a:solidFill>
            </a:rPr>
            <a:t>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6828985" y="889"/>
        <a:ext cx="2586893" cy="1552135"/>
      </dsp:txXfrm>
    </dsp:sp>
    <dsp:sp modelId="{37D17164-E65D-47EB-9021-62927C8701F8}">
      <dsp:nvSpPr>
        <dsp:cNvPr id="0" name=""/>
        <dsp:cNvSpPr/>
      </dsp:nvSpPr>
      <dsp:spPr>
        <a:xfrm>
          <a:off x="2560612" y="1811715"/>
          <a:ext cx="2586893" cy="15521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15597138"/>
                <a:satOff val="-426"/>
                <a:lumOff val="-2354"/>
                <a:alphaOff val="0"/>
                <a:tint val="98000"/>
                <a:lumMod val="102000"/>
              </a:schemeClr>
              <a:schemeClr val="accent5">
                <a:hueOff val="15597138"/>
                <a:satOff val="-426"/>
                <a:lumOff val="-235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Call or text someone you trust and have them check on you.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560612" y="1811715"/>
        <a:ext cx="2586893" cy="1552135"/>
      </dsp:txXfrm>
    </dsp:sp>
    <dsp:sp modelId="{806FDEF8-88CE-499E-BC93-5589E79D91DF}">
      <dsp:nvSpPr>
        <dsp:cNvPr id="0" name=""/>
        <dsp:cNvSpPr/>
      </dsp:nvSpPr>
      <dsp:spPr>
        <a:xfrm>
          <a:off x="5406194" y="1811715"/>
          <a:ext cx="2586893" cy="15521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1"/>
              </a:solidFill>
            </a:rPr>
            <a:t>Have a loaded syringe or nasal naloxone ready.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406194" y="1811715"/>
        <a:ext cx="2586893" cy="1552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55536-8DC3-4A64-B1C4-0CFD5E19D23B}">
      <dsp:nvSpPr>
        <dsp:cNvPr id="0" name=""/>
        <dsp:cNvSpPr/>
      </dsp:nvSpPr>
      <dsp:spPr>
        <a:xfrm>
          <a:off x="10204" y="1118990"/>
          <a:ext cx="3049921" cy="2001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Engage patients in  overdose risk conversations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8826" y="1177612"/>
        <a:ext cx="2932677" cy="1884266"/>
      </dsp:txXfrm>
    </dsp:sp>
    <dsp:sp modelId="{F86B47F6-0358-4B77-B724-C4BBEDE83F9D}">
      <dsp:nvSpPr>
        <dsp:cNvPr id="0" name=""/>
        <dsp:cNvSpPr/>
      </dsp:nvSpPr>
      <dsp:spPr>
        <a:xfrm>
          <a:off x="3365117" y="1741555"/>
          <a:ext cx="646583" cy="75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65117" y="1892831"/>
        <a:ext cx="452608" cy="453828"/>
      </dsp:txXfrm>
    </dsp:sp>
    <dsp:sp modelId="{CEB1DA33-0B99-4488-B0CE-E0E5B42BB337}">
      <dsp:nvSpPr>
        <dsp:cNvPr id="0" name=""/>
        <dsp:cNvSpPr/>
      </dsp:nvSpPr>
      <dsp:spPr>
        <a:xfrm>
          <a:off x="4280093" y="1118990"/>
          <a:ext cx="3049921" cy="2001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Remind patients who have recently been released from jail or other controlled environment about the increased risk of overdose.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38715" y="1177612"/>
        <a:ext cx="2932677" cy="1884266"/>
      </dsp:txXfrm>
    </dsp:sp>
    <dsp:sp modelId="{8F25F65D-21C2-4F51-B8EE-8DF282322FE8}">
      <dsp:nvSpPr>
        <dsp:cNvPr id="0" name=""/>
        <dsp:cNvSpPr/>
      </dsp:nvSpPr>
      <dsp:spPr>
        <a:xfrm>
          <a:off x="7635007" y="1741555"/>
          <a:ext cx="646583" cy="75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35007" y="1892831"/>
        <a:ext cx="452608" cy="453828"/>
      </dsp:txXfrm>
    </dsp:sp>
    <dsp:sp modelId="{2BB8FC69-B98D-416D-A19F-E1AC51679A93}">
      <dsp:nvSpPr>
        <dsp:cNvPr id="0" name=""/>
        <dsp:cNvSpPr/>
      </dsp:nvSpPr>
      <dsp:spPr>
        <a:xfrm>
          <a:off x="8549983" y="1118990"/>
          <a:ext cx="3049921" cy="2001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Post overdose messages on fliers or posters-- sends the message that staff is available to discuss overdose risk and response.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608605" y="1177612"/>
        <a:ext cx="2932677" cy="1884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1E5D9-EDD2-4BAD-93C8-82D342F2AF3B}">
      <dsp:nvSpPr>
        <dsp:cNvPr id="0" name=""/>
        <dsp:cNvSpPr/>
      </dsp:nvSpPr>
      <dsp:spPr>
        <a:xfrm>
          <a:off x="0" y="1212273"/>
          <a:ext cx="10553700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Has overdose already occurred in your agency? If so, how was it handled? </a:t>
          </a:r>
        </a:p>
      </dsp:txBody>
      <dsp:txXfrm>
        <a:off x="48433" y="1260706"/>
        <a:ext cx="10456834" cy="895294"/>
      </dsp:txXfrm>
    </dsp:sp>
    <dsp:sp modelId="{1134D6FD-8934-4E49-AA3E-D036BD7C10F3}">
      <dsp:nvSpPr>
        <dsp:cNvPr id="0" name=""/>
        <dsp:cNvSpPr/>
      </dsp:nvSpPr>
      <dsp:spPr>
        <a:xfrm>
          <a:off x="0" y="2411226"/>
          <a:ext cx="10553700" cy="992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is overdose risk currently addressed?</a:t>
          </a:r>
        </a:p>
      </dsp:txBody>
      <dsp:txXfrm>
        <a:off x="48433" y="2459659"/>
        <a:ext cx="10456834" cy="895294"/>
      </dsp:txXfrm>
    </dsp:sp>
    <dsp:sp modelId="{AE3DE9DE-BB46-4A58-BA9B-DA1966F35183}">
      <dsp:nvSpPr>
        <dsp:cNvPr id="0" name=""/>
        <dsp:cNvSpPr/>
      </dsp:nvSpPr>
      <dsp:spPr>
        <a:xfrm>
          <a:off x="0" y="3471248"/>
          <a:ext cx="10553700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What agency-wide steps are being taken to promote overdose risk discussions?</a:t>
          </a:r>
        </a:p>
      </dsp:txBody>
      <dsp:txXfrm>
        <a:off x="48433" y="3519681"/>
        <a:ext cx="10456834" cy="895294"/>
      </dsp:txXfrm>
    </dsp:sp>
    <dsp:sp modelId="{7CA74DAB-FFAD-4377-A5D3-A8A433AB7212}">
      <dsp:nvSpPr>
        <dsp:cNvPr id="0" name=""/>
        <dsp:cNvSpPr/>
      </dsp:nvSpPr>
      <dsp:spPr>
        <a:xfrm>
          <a:off x="0" y="0"/>
          <a:ext cx="10553700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What overdose prevention tools are you already using?</a:t>
          </a:r>
        </a:p>
      </dsp:txBody>
      <dsp:txXfrm>
        <a:off x="48433" y="48433"/>
        <a:ext cx="10456834" cy="8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45:5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1428 80 24575,'0'1'0,"0"0"0,-1 0 0,1-1 0,-1 1 0,1 0 0,-1 0 0,1 0 0,-1-1 0,0 1 0,1 0 0,-1-1 0,0 1 0,0 0 0,1-1 0,-1 1 0,0-1 0,0 0 0,0 1 0,0-1 0,1 1 0,-1-1 0,0 0 0,0 0 0,-1 1 0,-31 6 0,22-5 0,-267 49 0,251-46 0,1 1 0,-1 2 0,1 0 0,1 2 0,-28 13 0,-110 74 0,63-36 0,93-57 0,-61 35 0,1 3 0,-92 76 0,119-82 0,2 2 0,-43 53 0,62-65 0,0 1 0,1 1 0,2 0 0,-24 59 0,25-43 0,1 1 0,3 0 0,1 1 0,2 0 0,3 0 0,1 1 0,3 47 0,1 13 0,5 109 0,-2-192 0,2-1 0,0 0 0,2 0 0,17 43 0,-1-6 0,-7-20 0,2 0 0,25 42 0,-8-18 0,108 196 0,-37-97 0,-102-157 0,0 0 0,0 0 0,1 0 0,0-1 0,0 0 0,0 0 0,0 0 0,1-1 0,0 1 0,0-2 0,0 1 0,0 0 0,9 2 0,-2-2 0,0 0 0,1-1 0,-1-1 0,1 0 0,-1-1 0,19-1 0,619-7 0,-578 2 0,0-2 0,-1-4 0,82-23 0,47-8 0,-152 35 0,122-25 0,-144 25 0,0-1 0,-1-1 0,-1-2 0,33-17 0,-41 18 0,121-76 0,-122 75 0,-1-1 0,-1-1 0,0 0 0,-1-1 0,0 0 0,15-24 0,-15 17 0,-1 0 0,-1-2 0,-1 1 0,-1-1 0,-1-1 0,10-45 0,11-53 0,-15 71 0,-3-1 0,8-76 0,-20-224 0,-31 1 0,-11 50 0,37 257 0,-2 1 0,-2 0 0,-2 1 0,-31-73 0,34 95 0,-1 0 0,-1 1 0,0 0 0,-2 1 0,0 0 0,-1 1 0,-1 1 0,0 0 0,-1 1 0,-1 1 0,-25-17 0,23 19 0,0 2 0,0 0 0,-1 2 0,-30-10 0,-28-7 0,42 13 0,0 0 0,-1 3 0,0 1 0,-55-5 0,-140 12 33,132 3-1431,67-2-5428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21:45:5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03:24:14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21226 0 24575,'-1'104'0,"4"124"0,1-195 0,17 59 0,-12-57 0,6 45 0,-9-21 0,-3 1 0,-6 94 0,1-143 0,0 1 0,0-1 0,-1 0 0,-1 0 0,0-1 0,0 1 0,-1-1 0,0 0 0,-1 0 0,0-1 0,0 1 0,-1-1 0,-1-1 0,1 1 0,-1-1 0,-1-1 0,1 1 0,-1-1 0,-1-1 0,1 0 0,-1 0 0,0-1 0,0 0 0,-1-1 0,0 0 0,1 0 0,-1-1 0,-19 2 0,-43 1 0,-1-4 0,-89-7 0,18-1 0,80 5 0,-27-1 0,0 3 0,-155 23 0,146-8 0,-164 6 0,-105-23 0,145-2 0,-3906 3 0,4082-3 0,0-1 0,-68-17 0,59 10 0,-64-5 0,115 16 0,-38-2 0,0-3 0,-64-13 0,42 6 0,0 3 0,-1 3 0,-99 3 0,-35-2 0,168 1 0,-55-15 0,-10-1 0,-73 6 0,-251 12 0,201 5 0,-2026-3 0,2211 3 0,1 0 0,0 3 0,-39 10 0,-63 9 0,-49-18 0,126-7 0,-1 2 0,-97 18 0,83-8 0,-84 4 0,60-7 0,65-4 0,-48 14 0,49-11 0,-48 7 0,-386-7 0,265-11 0,-2789 3 0,2956-2 0,1-2 0,0-1 0,-41-12 0,34 8 0,-74-9 0,-340 14 0,236 7 0,184-5 0,1-2 0,0-1 0,-41-12 0,34 8 0,-74-9 0,-270 15 0,209 5 0,138-4 0,0-2 0,-75-18 0,-26-3 0,-18 17 0,100 7 0,0-2 0,-70-14 0,-188-39 0,229 41 0,-168-7 0,-91 23 0,131 2 0,-1039-3 0,1198 3 34,1 3 0,-66 14-1,-8 2-1499,87-17-5360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03:24:2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21457 681 24575,'-1766'0'0,"1690"4"0,-100 17 0,4 0 0,-75-8 0,-118 12 0,-6 9 0,150 8 0,-302-29 0,382-14 0,106 2 0,1 3 0,-1 0 0,-38 12 0,28-7 0,-56 6 0,-391-6 0,354-11 0,97 0 0,0-3 0,-72-16 0,68 11 0,-82-8 0,46 15 0,15 1 0,-109-18 0,129 12 0,-23-5 0,-90-30 0,-251-78 0,243 97 0,110 18 0,-86-19 0,65 2 0,-87-18 0,3 6 0,29 5 0,-141-26 0,215 46 0,-277-37 0,266 44 0,-232-22 0,-82-3 0,219 21 0,-43-19 0,132 14 0,-92-4 0,-141 18 0,-110-4 0,241-23 0,25 1 0,-57-4 0,-75-5 0,149 30 0,37 2 0,-137-18 0,91 0 0,-151 0 0,-148 21 0,164 1 0,224-2 0,0-3 0,0-2 0,-72-14 0,54 3 0,0 4 0,-98-3 0,-152 15 0,149 2 0,-693-3 0,822 3 0,-1 3 0,1 1 0,0 3 0,-55 18 0,8-2 0,-99 32 0,126-35 0,-2-3 0,-99 17 0,11-7 0,99-18 0,-107 11 0,-98 13 0,204-26 0,-78 20 0,84-17 0,-1-3 0,-65 6 0,-213-17 0,-31 3 0,205 23 0,11-1 0,-416-15 0,317-13 0,-453 4 0,658-2 0,0-2 0,-71-16 0,-22-4 0,-38-6 0,112 17 0,-98-8 0,-365 18 0,257 6 0,204-3 0,-43-2 0,0 6 0,-109 17 0,-24 6 0,111-16 0,118-10 0,0 0 0,1 0 0,-1 1 0,1 0 0,-1 0 0,1 1 0,0 0 0,0 0 0,0 1 0,0 0 0,1 0 0,0 0 0,0 1 0,0 0 0,0 0 0,1 1 0,-1-1 0,-4 9 0,3-3 0,1 0 0,1 0 0,0 0 0,0 0 0,1 1 0,1 0 0,0 0 0,0 0 0,2 0 0,-2 20 0,-1 64 0,14 148 0,-6-220 0,0-1 0,2 1 0,1-1 0,1 0 0,0 0 0,20 33 0,-2-9 0,60 77 0,-67-102 0,1-1 0,1-1 0,1 0 0,1-2 0,28 18 0,21 16 0,-40-29-380,65 34 0,-85-50-225,20 9-6221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459344-D96C-4904-BE1B-404AE0FE062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EF7529-40D8-4FE7-801B-BE1711AA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The </a:t>
            </a:r>
            <a:r>
              <a:rPr lang="en-US" b="1" dirty="0"/>
              <a:t>number of drug/poisoning deaths in 2020 increased by 41.8% compared to 2019 </a:t>
            </a:r>
            <a:r>
              <a:rPr lang="en-US" dirty="0"/>
              <a:t>(rate of 26.9 and 19.1 per 100,000 persons, respectively)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1" dirty="0"/>
              <a:t>Fatal fentanyl and/or heroin overdoses surpassed prescription opioid (excluding fentanyl) overdoses in 2015 and this trend continued at a greater magnitude in 2020 </a:t>
            </a:r>
          </a:p>
          <a:p>
            <a:pPr defTabSz="931774"/>
            <a:endParaRPr lang="en-US" b="1" dirty="0"/>
          </a:p>
          <a:p>
            <a:pPr defTabSz="931774"/>
            <a:r>
              <a:rPr lang="en-US" b="1" dirty="0"/>
              <a:t>In 2020, fentanyl (Rx, illicit, and analogs) was responsible for 71.8% of all fatal overdoses, all substances </a:t>
            </a:r>
            <a:endParaRPr lang="en-US" dirty="0"/>
          </a:p>
          <a:p>
            <a:pPr defTabSz="93177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7529-40D8-4FE7-801B-BE1711AA9E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9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3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h.virginia.gov/disease-prevention/naloxonepartnerprogram/" TargetMode="External"/><Relationship Id="rId2" Type="http://schemas.openxmlformats.org/officeDocument/2006/relationships/hyperlink" Target="https://www.vdh.virginia.gov/disease-prevention/chr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A83B2-BA72-4726-BC42-4C84AC04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1" y="1229876"/>
            <a:ext cx="3575737" cy="13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Communicating with Patients about Overdose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0EE0B-4F56-856D-5966-C41193FC47C7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</a:rPr>
              <a:t>Lori Keyser-Marcus, PhD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</a:rPr>
              <a:t>VCU Department of Psychiatry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0D00B-C913-34CA-BE00-53EEFA65B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11" y="643467"/>
            <a:ext cx="3913701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0E428-F63B-4773-8713-BF7EDD9EA32C}"/>
              </a:ext>
            </a:extLst>
          </p:cNvPr>
          <p:cNvSpPr txBox="1"/>
          <p:nvPr/>
        </p:nvSpPr>
        <p:spPr>
          <a:xfrm>
            <a:off x="6008068" y="978993"/>
            <a:ext cx="5365218" cy="4900014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8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1504-5416-7D1F-B8D5-36BBE9C0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USE YOUR MI OARS to explore concerns</a:t>
            </a:r>
          </a:p>
        </p:txBody>
      </p:sp>
      <p:pic>
        <p:nvPicPr>
          <p:cNvPr id="7172" name="Picture 4" descr="Free Rowing Boat Clipart, Download Free Rowing Boat Clipart png images,  Free ClipArts on Clipart Library">
            <a:extLst>
              <a:ext uri="{FF2B5EF4-FFF2-40B4-BE49-F238E27FC236}">
                <a16:creationId xmlns:a16="http://schemas.microsoft.com/office/drawing/2014/main" id="{09676CAA-7CD2-0B03-1466-131452EA5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r="39361" b="1"/>
          <a:stretch/>
        </p:blipFill>
        <p:spPr bwMode="auto"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D779-BFB7-F38B-7D1A-81C33098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r>
              <a:rPr lang="en-US" sz="2800" dirty="0"/>
              <a:t>Ask about concerns regarding the risk of overdose (for themselves and others they know).</a:t>
            </a:r>
          </a:p>
          <a:p>
            <a:r>
              <a:rPr lang="en-US" sz="2800" dirty="0"/>
              <a:t>Listen without judgement- allowing the patient to explore their feelings, experiences, and concerns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3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5ADE-994C-454E-F55A-6A68206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Looking backward and moving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47D2-822B-4F84-1106-A3B3C495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en-US" sz="2800" dirty="0"/>
              <a:t>If concerns exist, ask about previous steps taken to keep themselves (and others) safe.</a:t>
            </a:r>
          </a:p>
          <a:p>
            <a:r>
              <a:rPr lang="en-US" sz="2800" dirty="0"/>
              <a:t>Discuss what steps they might take to stay safe moving forward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Reconnect with Your Potential: How to Move Forward | Dianne Devitt">
            <a:extLst>
              <a:ext uri="{FF2B5EF4-FFF2-40B4-BE49-F238E27FC236}">
                <a16:creationId xmlns:a16="http://schemas.microsoft.com/office/drawing/2014/main" id="{DF675BB9-40AB-B356-861D-245ECC34F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29597" b="-1"/>
          <a:stretch/>
        </p:blipFill>
        <p:spPr bwMode="auto"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7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17DC-9D80-DE91-F79A-6463CA6A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the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BD445-D129-7F4E-0853-D8FAC07BDFF7}"/>
              </a:ext>
            </a:extLst>
          </p:cNvPr>
          <p:cNvSpPr txBox="1"/>
          <p:nvPr/>
        </p:nvSpPr>
        <p:spPr>
          <a:xfrm>
            <a:off x="545432" y="2967335"/>
            <a:ext cx="95771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Ask permission to share additional resources/provide menu of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Summarize plans and resources discussed so far</a:t>
            </a:r>
          </a:p>
        </p:txBody>
      </p:sp>
      <p:pic>
        <p:nvPicPr>
          <p:cNvPr id="9218" name="Picture 2" descr="5 Goals for Creating a Family Health Plan – North Texas Pediatrics">
            <a:extLst>
              <a:ext uri="{FF2B5EF4-FFF2-40B4-BE49-F238E27FC236}">
                <a16:creationId xmlns:a16="http://schemas.microsoft.com/office/drawing/2014/main" id="{9FFB2939-317D-11C3-3A95-7135B016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668">
            <a:off x="9138347" y="493246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0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73C6C-D1D5-C920-2C5F-304BF953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3" y="39626"/>
            <a:ext cx="5229726" cy="6778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17D86-8E6F-DFB4-AA86-20738CE94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222" y="-24377"/>
            <a:ext cx="5546322" cy="680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BFA306-1A7B-CA7A-C2C7-5F953464C20D}"/>
              </a:ext>
            </a:extLst>
          </p:cNvPr>
          <p:cNvSpPr txBox="1"/>
          <p:nvPr/>
        </p:nvSpPr>
        <p:spPr>
          <a:xfrm>
            <a:off x="465222" y="6414655"/>
            <a:ext cx="504888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https://drugfree.org/wp-content/uploads/2017/11/Early-Recovery-Substance-Use-Safety-Plan.pdf</a:t>
            </a:r>
          </a:p>
        </p:txBody>
      </p:sp>
    </p:spTree>
    <p:extLst>
      <p:ext uri="{BB962C8B-B14F-4D97-AF65-F5344CB8AC3E}">
        <p14:creationId xmlns:p14="http://schemas.microsoft.com/office/powerpoint/2010/main" val="355964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421C4-680D-2192-6247-D7EDC09A3655}"/>
              </a:ext>
            </a:extLst>
          </p:cNvPr>
          <p:cNvSpPr txBox="1"/>
          <p:nvPr/>
        </p:nvSpPr>
        <p:spPr>
          <a:xfrm>
            <a:off x="641754" y="399012"/>
            <a:ext cx="3269463" cy="5266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Educating patients about risk factors associated with overdose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AA99D-3102-363F-2194-118E0D8A0CCB}"/>
              </a:ext>
            </a:extLst>
          </p:cNvPr>
          <p:cNvSpPr txBox="1"/>
          <p:nvPr/>
        </p:nvSpPr>
        <p:spPr>
          <a:xfrm>
            <a:off x="863882" y="2185988"/>
            <a:ext cx="7954627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</p:txBody>
      </p:sp>
      <p:graphicFrame>
        <p:nvGraphicFramePr>
          <p:cNvPr id="16" name="TextBox 5">
            <a:extLst>
              <a:ext uri="{FF2B5EF4-FFF2-40B4-BE49-F238E27FC236}">
                <a16:creationId xmlns:a16="http://schemas.microsoft.com/office/drawing/2014/main" id="{C198080A-0865-DC48-82A6-DFDA084D9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309038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BC0C82D-988C-6775-E23D-9F28F4B6AF1E}"/>
              </a:ext>
            </a:extLst>
          </p:cNvPr>
          <p:cNvSpPr txBox="1"/>
          <p:nvPr/>
        </p:nvSpPr>
        <p:spPr>
          <a:xfrm>
            <a:off x="484909" y="6428514"/>
            <a:ext cx="11540835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https://harmreduction.org/issues/overdose-prevention/developing-overdose-prevention-and-naloxone-projects/overdose-response/</a:t>
            </a:r>
          </a:p>
        </p:txBody>
      </p:sp>
    </p:spTree>
    <p:extLst>
      <p:ext uri="{BB962C8B-B14F-4D97-AF65-F5344CB8AC3E}">
        <p14:creationId xmlns:p14="http://schemas.microsoft.com/office/powerpoint/2010/main" val="173111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91850-A908-3BB2-905E-F6B8F7F5761C}"/>
              </a:ext>
            </a:extLst>
          </p:cNvPr>
          <p:cNvSpPr txBox="1"/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4000" b="1" i="0">
                <a:solidFill>
                  <a:srgbClr val="FEFEFE"/>
                </a:solidFill>
                <a:effectLst/>
                <a:latin typeface="+mj-lt"/>
                <a:ea typeface="+mj-ea"/>
                <a:cs typeface="+mj-cs"/>
              </a:rPr>
              <a:t>Prevention Tips: Tolerance</a:t>
            </a:r>
          </a:p>
        </p:txBody>
      </p:sp>
      <p:graphicFrame>
        <p:nvGraphicFramePr>
          <p:cNvPr id="20" name="TextBox 6">
            <a:extLst>
              <a:ext uri="{FF2B5EF4-FFF2-40B4-BE49-F238E27FC236}">
                <a16:creationId xmlns:a16="http://schemas.microsoft.com/office/drawing/2014/main" id="{4A65FFD6-E851-9B8F-6AD3-DA6AB1EFD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781163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06EF86-BB0E-7DC3-06AD-814CA6B374FA}"/>
              </a:ext>
            </a:extLst>
          </p:cNvPr>
          <p:cNvSpPr txBox="1"/>
          <p:nvPr/>
        </p:nvSpPr>
        <p:spPr>
          <a:xfrm>
            <a:off x="484909" y="6428514"/>
            <a:ext cx="115408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https://harmreduction.org/issues/overdose-prevention/developing-overdose-prevention-and-naloxone-projects/overdose-response/</a:t>
            </a:r>
          </a:p>
        </p:txBody>
      </p:sp>
    </p:spTree>
    <p:extLst>
      <p:ext uri="{BB962C8B-B14F-4D97-AF65-F5344CB8AC3E}">
        <p14:creationId xmlns:p14="http://schemas.microsoft.com/office/powerpoint/2010/main" val="358378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9C760-D505-9EE1-7F13-7ECCA0D25770}"/>
              </a:ext>
            </a:extLst>
          </p:cNvPr>
          <p:cNvSpPr txBox="1"/>
          <p:nvPr/>
        </p:nvSpPr>
        <p:spPr>
          <a:xfrm>
            <a:off x="1340427" y="502063"/>
            <a:ext cx="78589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i="0">
                <a:effectLst/>
              </a:rPr>
              <a:t>Prevention Tips: Using Alone</a:t>
            </a:r>
            <a:endParaRPr lang="en-US" sz="3600" b="0" i="0">
              <a:effectLst/>
            </a:endParaRP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336A367D-9ECD-FAB4-470D-02AAE15CC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741078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81C0EE-AEF0-FF21-C2AA-B9564736620E}"/>
              </a:ext>
            </a:extLst>
          </p:cNvPr>
          <p:cNvSpPr txBox="1"/>
          <p:nvPr/>
        </p:nvSpPr>
        <p:spPr>
          <a:xfrm>
            <a:off x="484909" y="6428514"/>
            <a:ext cx="115408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https://harmreduction.org/issues/overdose-prevention/developing-overdose-prevention-and-naloxone-projects/overdose-response/</a:t>
            </a:r>
          </a:p>
        </p:txBody>
      </p:sp>
    </p:spTree>
    <p:extLst>
      <p:ext uri="{BB962C8B-B14F-4D97-AF65-F5344CB8AC3E}">
        <p14:creationId xmlns:p14="http://schemas.microsoft.com/office/powerpoint/2010/main" val="7616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3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AF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85BD8-BD9C-DC38-4FC4-973C58DF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39" y="0"/>
            <a:ext cx="8283040" cy="63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4138-2A17-809E-EFC1-F87413E6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933700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Other key items for discussion/ patient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6DDC-C350-6D45-7E7D-4AFF2BE1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67373"/>
            <a:ext cx="7553331" cy="3636511"/>
          </a:xfrm>
        </p:spPr>
        <p:txBody>
          <a:bodyPr>
            <a:normAutofit/>
          </a:bodyPr>
          <a:lstStyle/>
          <a:p>
            <a:r>
              <a:rPr lang="en-US" sz="2400" dirty="0"/>
              <a:t>Recognizing an overdose</a:t>
            </a:r>
          </a:p>
          <a:p>
            <a:r>
              <a:rPr lang="en-US" sz="2400" dirty="0"/>
              <a:t>Calling 911- Good Samaritan laws</a:t>
            </a:r>
          </a:p>
          <a:p>
            <a:r>
              <a:rPr lang="en-US" sz="2400" dirty="0"/>
              <a:t>How to use naloxone</a:t>
            </a:r>
          </a:p>
          <a:p>
            <a:r>
              <a:rPr lang="en-US" sz="2400" dirty="0"/>
              <a:t>Effectiveness of naloxone- opioids can outlast</a:t>
            </a:r>
          </a:p>
          <a:p>
            <a:r>
              <a:rPr lang="en-US" sz="2400" dirty="0"/>
              <a:t>Getting naloxone REFILLS</a:t>
            </a:r>
          </a:p>
          <a:p>
            <a:r>
              <a:rPr lang="en-US" sz="2400" dirty="0"/>
              <a:t>Friends/family naloxone training </a:t>
            </a:r>
          </a:p>
        </p:txBody>
      </p:sp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E2DA8D37-1E70-450D-9D70-95873ABD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0" y="0"/>
            <a:ext cx="46451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ounded Rectangle 17">
            <a:extLst>
              <a:ext uri="{FF2B5EF4-FFF2-40B4-BE49-F238E27FC236}">
                <a16:creationId xmlns:a16="http://schemas.microsoft.com/office/drawing/2014/main" id="{D2E1CE80-9123-4F46-924D-C14DF534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ey | Bandipedia | Fandom">
            <a:extLst>
              <a:ext uri="{FF2B5EF4-FFF2-40B4-BE49-F238E27FC236}">
                <a16:creationId xmlns:a16="http://schemas.microsoft.com/office/drawing/2014/main" id="{7D210E54-6F10-B8DF-DAC3-D565E2501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11966" b="-3"/>
          <a:stretch/>
        </p:blipFill>
        <p:spPr bwMode="auto">
          <a:xfrm>
            <a:off x="8507487" y="1258529"/>
            <a:ext cx="2735071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6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12565-2B95-4043-39C8-99AB4C63CED2}"/>
              </a:ext>
            </a:extLst>
          </p:cNvPr>
          <p:cNvSpPr txBox="1"/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1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Integrate Overdose Prevention Messages as Standard Practice</a:t>
            </a:r>
            <a:endParaRPr lang="en-US" sz="3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TextBox 2">
            <a:extLst>
              <a:ext uri="{FF2B5EF4-FFF2-40B4-BE49-F238E27FC236}">
                <a16:creationId xmlns:a16="http://schemas.microsoft.com/office/drawing/2014/main" id="{11AC08B2-C9E9-855B-5DCE-945DD18C1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037706"/>
              </p:ext>
            </p:extLst>
          </p:nvPr>
        </p:nvGraphicFramePr>
        <p:xfrm>
          <a:off x="263235" y="2286000"/>
          <a:ext cx="11610109" cy="423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46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A4C09C03-26F6-5301-0301-1DEBEFDDC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4886" b="185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50FB1-323B-BA72-B8BC-4527E917D4D8}"/>
              </a:ext>
            </a:extLst>
          </p:cNvPr>
          <p:cNvSpPr txBox="1"/>
          <p:nvPr/>
        </p:nvSpPr>
        <p:spPr>
          <a:xfrm>
            <a:off x="5586307" y="3268980"/>
            <a:ext cx="5706533" cy="93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Disclosures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dirty="0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4E3E-2925-FF2A-4742-A849DCFEEE56}"/>
              </a:ext>
            </a:extLst>
          </p:cNvPr>
          <p:cNvSpPr txBox="1"/>
          <p:nvPr/>
        </p:nvSpPr>
        <p:spPr>
          <a:xfrm>
            <a:off x="6580769" y="4065586"/>
            <a:ext cx="371760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None to report</a:t>
            </a:r>
          </a:p>
        </p:txBody>
      </p:sp>
    </p:spTree>
    <p:extLst>
      <p:ext uri="{BB962C8B-B14F-4D97-AF65-F5344CB8AC3E}">
        <p14:creationId xmlns:p14="http://schemas.microsoft.com/office/powerpoint/2010/main" val="57509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6" name="Rectangle 11275">
            <a:extLst>
              <a:ext uri="{FF2B5EF4-FFF2-40B4-BE49-F238E27FC236}">
                <a16:creationId xmlns:a16="http://schemas.microsoft.com/office/drawing/2014/main" id="{ACC0AFF4-DE24-4460-B365-201169FBF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5C70A3E5-A8DE-4902-A3AC-BB854365F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14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B8186B55-08C3-1021-71E9-525B2D66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145" y="786900"/>
            <a:ext cx="3963150" cy="52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F7A8190E-767D-4E61-943F-83A65FE54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14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Text&#10;&#10;Description automatically generated">
            <a:extLst>
              <a:ext uri="{FF2B5EF4-FFF2-40B4-BE49-F238E27FC236}">
                <a16:creationId xmlns:a16="http://schemas.microsoft.com/office/drawing/2014/main" id="{8AE79338-6AB4-91DA-EEDF-A95EA26E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999" y="786900"/>
            <a:ext cx="3963150" cy="52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E38E8-1E1F-53E9-0045-65E02F90409D}"/>
              </a:ext>
            </a:extLst>
          </p:cNvPr>
          <p:cNvSpPr txBox="1"/>
          <p:nvPr/>
        </p:nvSpPr>
        <p:spPr>
          <a:xfrm>
            <a:off x="2272195" y="6433304"/>
            <a:ext cx="796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https://prevent-protect.org/community-resources-1/posters/</a:t>
            </a:r>
          </a:p>
        </p:txBody>
      </p:sp>
    </p:spTree>
    <p:extLst>
      <p:ext uri="{BB962C8B-B14F-4D97-AF65-F5344CB8AC3E}">
        <p14:creationId xmlns:p14="http://schemas.microsoft.com/office/powerpoint/2010/main" val="67678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299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D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ext&#10;&#10;Description automatically generated">
            <a:extLst>
              <a:ext uri="{FF2B5EF4-FFF2-40B4-BE49-F238E27FC236}">
                <a16:creationId xmlns:a16="http://schemas.microsoft.com/office/drawing/2014/main" id="{D89AAE5E-47E9-B7B4-119F-575CFB9E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294" y="480060"/>
            <a:ext cx="4361347" cy="58151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7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A9248-2D0D-67F8-AA77-AE01327B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147"/>
            <a:ext cx="6977329" cy="6431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B4F56-3A57-DAE7-AFB6-C7E232705F20}"/>
              </a:ext>
            </a:extLst>
          </p:cNvPr>
          <p:cNvSpPr txBox="1"/>
          <p:nvPr/>
        </p:nvSpPr>
        <p:spPr>
          <a:xfrm>
            <a:off x="7761248" y="2228671"/>
            <a:ext cx="37596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ambria" panose="02040503050406030204" pitchFamily="18" charset="0"/>
              </a:rPr>
              <a:t>Opportunities to reduce overdose risk through harm reduction strategies.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M</a:t>
            </a:r>
            <a:r>
              <a:rPr lang="en-US" sz="2400" b="0" i="0" dirty="0">
                <a:effectLst/>
                <a:latin typeface="Cambria" panose="02040503050406030204" pitchFamily="18" charset="0"/>
              </a:rPr>
              <a:t>ultiple access points for initiatives on an individual, friends and family, community, prescriber, and government level. 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1600" b="0" i="0" dirty="0">
                <a:effectLst/>
                <a:latin typeface="Cambria" panose="02040503050406030204" pitchFamily="18" charset="0"/>
              </a:rPr>
              <a:t>(Hawk, </a:t>
            </a:r>
            <a:r>
              <a:rPr lang="en-US" sz="1600" b="0" i="0" dirty="0" err="1">
                <a:effectLst/>
                <a:latin typeface="Cambria" panose="02040503050406030204" pitchFamily="18" charset="0"/>
              </a:rPr>
              <a:t>Vaca</a:t>
            </a:r>
            <a:r>
              <a:rPr lang="en-US" sz="1600" b="0" i="0" dirty="0">
                <a:effectLst/>
                <a:latin typeface="Cambria" panose="02040503050406030204" pitchFamily="18" charset="0"/>
              </a:rPr>
              <a:t>, and D’Onofrio, 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272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39" name="Rectangle 5130">
            <a:extLst>
              <a:ext uri="{FF2B5EF4-FFF2-40B4-BE49-F238E27FC236}">
                <a16:creationId xmlns:a16="http://schemas.microsoft.com/office/drawing/2014/main" id="{F0FA1B97-98F1-4B4E-816D-27FA0E06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ravis County expanding Narcan access, drug overdose trainings this fall |  KXAN Austin">
            <a:extLst>
              <a:ext uri="{FF2B5EF4-FFF2-40B4-BE49-F238E27FC236}">
                <a16:creationId xmlns:a16="http://schemas.microsoft.com/office/drawing/2014/main" id="{EB68EA2E-8C9E-28D3-B450-72DF627D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237" y="484633"/>
            <a:ext cx="4307805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entKit - Bunk Police">
            <a:extLst>
              <a:ext uri="{FF2B5EF4-FFF2-40B4-BE49-F238E27FC236}">
                <a16:creationId xmlns:a16="http://schemas.microsoft.com/office/drawing/2014/main" id="{EE047F0B-24F1-1F44-18FA-0439CF71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7114" y="484633"/>
            <a:ext cx="2875460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Freeform: Shape 5132">
            <a:extLst>
              <a:ext uri="{FF2B5EF4-FFF2-40B4-BE49-F238E27FC236}">
                <a16:creationId xmlns:a16="http://schemas.microsoft.com/office/drawing/2014/main" id="{71B2BF06-97B5-459D-A2C0-49B160F57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6B5E8-C8EF-5387-234B-0C5B5273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084320"/>
            <a:ext cx="10572000" cy="12757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Naloxone and Fentanyl test strips</a:t>
            </a:r>
          </a:p>
        </p:txBody>
      </p:sp>
    </p:spTree>
    <p:extLst>
      <p:ext uri="{BB962C8B-B14F-4D97-AF65-F5344CB8AC3E}">
        <p14:creationId xmlns:p14="http://schemas.microsoft.com/office/powerpoint/2010/main" val="290707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0A7B-DF57-07D9-9255-02AD3C61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34520"/>
            <a:ext cx="10571998" cy="970450"/>
          </a:xfrm>
        </p:spPr>
        <p:txBody>
          <a:bodyPr/>
          <a:lstStyle/>
          <a:p>
            <a:br>
              <a:rPr lang="en-US" b="1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FREE NALOXONE through VDH/DBHDS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9D4A0-DE10-4AE0-E817-D5DF39FB0AAC}"/>
              </a:ext>
            </a:extLst>
          </p:cNvPr>
          <p:cNvSpPr txBox="1"/>
          <p:nvPr/>
        </p:nvSpPr>
        <p:spPr>
          <a:xfrm>
            <a:off x="422910" y="2240280"/>
            <a:ext cx="113728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Lato" panose="020F0502020204030203" pitchFamily="34" charset="0"/>
              </a:rPr>
              <a:t>Eligible agencies include: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</a:rPr>
              <a:t>Community services boards (apply through VDH Office of Epidemiology)</a:t>
            </a:r>
            <a:endParaRPr lang="en-US" dirty="0"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</a:rPr>
              <a:t>Local health departments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</a:t>
            </a:r>
            <a:r>
              <a:rPr lang="en-US" i="0" dirty="0">
                <a:effectLst/>
                <a:latin typeface="Lato" panose="020F0502020204030203" pitchFamily="34" charset="0"/>
              </a:rPr>
              <a:t>uthorized </a:t>
            </a:r>
            <a:r>
              <a:rPr lang="en-US" i="0" strike="noStrike" dirty="0"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comprehensive harm reduction sites</a:t>
            </a:r>
            <a:r>
              <a:rPr lang="en-US" i="0" dirty="0">
                <a:effectLst/>
                <a:latin typeface="Lato" panose="020F0502020204030203" pitchFamily="34" charset="0"/>
              </a:rPr>
              <a:t> </a:t>
            </a:r>
            <a:endParaRPr lang="en-US" dirty="0"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strike="noStrike" dirty="0"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Approved naloxone partners</a:t>
            </a:r>
            <a:endParaRPr lang="en-US" i="0" dirty="0"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L</a:t>
            </a:r>
            <a:r>
              <a:rPr lang="en-US" i="0" dirty="0">
                <a:effectLst/>
                <a:latin typeface="Lato" panose="020F0502020204030203" pitchFamily="34" charset="0"/>
              </a:rPr>
              <a:t>aw enforcement agencies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F</a:t>
            </a:r>
            <a:r>
              <a:rPr lang="en-US" i="0" dirty="0">
                <a:effectLst/>
                <a:latin typeface="Lato" panose="020F0502020204030203" pitchFamily="34" charset="0"/>
              </a:rPr>
              <a:t>ire service organizations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L</a:t>
            </a:r>
            <a:r>
              <a:rPr lang="en-US" i="0" dirty="0">
                <a:effectLst/>
                <a:latin typeface="Lato" panose="020F0502020204030203" pitchFamily="34" charset="0"/>
              </a:rPr>
              <a:t>icensed emergency medical services (EMS) agencies, and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</a:t>
            </a:r>
            <a:r>
              <a:rPr lang="en-US" i="0" dirty="0">
                <a:effectLst/>
                <a:latin typeface="Lato" panose="020F0502020204030203" pitchFamily="34" charset="0"/>
              </a:rPr>
              <a:t>ublic schools are eligible to obtain naloxone at no-cost</a:t>
            </a:r>
            <a:r>
              <a:rPr lang="en-US" b="0" i="0" dirty="0">
                <a:effectLst/>
                <a:latin typeface="Lato" panose="020F0502020204030203" pitchFamily="34" charset="0"/>
              </a:rPr>
              <a:t>. </a:t>
            </a:r>
          </a:p>
          <a:p>
            <a:pPr algn="l"/>
            <a:endParaRPr lang="en-US" b="0" i="0" dirty="0">
              <a:effectLst/>
              <a:latin typeface="Lato" panose="020F0502020204030203" pitchFamily="34" charset="0"/>
            </a:endParaRPr>
          </a:p>
          <a:p>
            <a:pPr algn="l"/>
            <a:r>
              <a:rPr lang="en-US" sz="2400" b="1" i="0" dirty="0">
                <a:effectLst/>
                <a:latin typeface="Lato" panose="020F0502020204030203" pitchFamily="34" charset="0"/>
              </a:rPr>
              <a:t>Fentanyl test strips </a:t>
            </a:r>
            <a:r>
              <a:rPr lang="en-US" b="0" i="0" dirty="0">
                <a:effectLst/>
                <a:latin typeface="Lato" panose="020F0502020204030203" pitchFamily="34" charset="0"/>
              </a:rPr>
              <a:t>are also available for local health departments and approved naloxone partners. </a:t>
            </a:r>
          </a:p>
        </p:txBody>
      </p:sp>
    </p:spTree>
    <p:extLst>
      <p:ext uri="{BB962C8B-B14F-4D97-AF65-F5344CB8AC3E}">
        <p14:creationId xmlns:p14="http://schemas.microsoft.com/office/powerpoint/2010/main" val="16823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A228D-C6A3-F102-2FCD-C0215CC8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Virginia’s Good Samaritan Law</a:t>
            </a:r>
          </a:p>
        </p:txBody>
      </p:sp>
      <p:pic>
        <p:nvPicPr>
          <p:cNvPr id="1026" name="Picture 2" descr="The new pandemic threat: People may die because they're not calling 911 |  Sudden Cardiac Arrest Foundation">
            <a:extLst>
              <a:ext uri="{FF2B5EF4-FFF2-40B4-BE49-F238E27FC236}">
                <a16:creationId xmlns:a16="http://schemas.microsoft.com/office/drawing/2014/main" id="{D86D1F01-1680-BEDF-1BEB-AE472BE807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80654">
            <a:off x="575427" y="2547153"/>
            <a:ext cx="2913062" cy="295225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E4CE-2B00-9DB0-99C4-CB609DEBC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699" y="1864826"/>
            <a:ext cx="7861301" cy="499317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</a:t>
            </a:r>
            <a:r>
              <a:rPr lang="en-US" b="0" i="0" dirty="0">
                <a:effectLst/>
              </a:rPr>
              <a:t>n 2015 </a:t>
            </a:r>
            <a:r>
              <a:rPr lang="en-US" dirty="0"/>
              <a:t>,</a:t>
            </a:r>
            <a:r>
              <a:rPr lang="en-US" b="0" i="0" dirty="0">
                <a:effectLst/>
              </a:rPr>
              <a:t>  the “Good Samaritan” overdose prevention statute was signed into law.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This eliminates concern for criminal charges against individuals who seek medical attention for a person who has overdosed.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The reporter must: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nada-type-gibson"/>
              </a:rPr>
              <a:t>Report the overdose directly to a 911 dispatcher, firefighter, EMT or police officer.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nada-type-gibson"/>
              </a:rPr>
              <a:t>Remain at the scene with the person overdosing until emergency personnel arrive.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nada-type-gibson"/>
              </a:rPr>
              <a:t>Identify themselves to the authorities.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nada-type-gibson"/>
              </a:rPr>
              <a:t>Cooperate with any investigation “reasonably related” to the overdose.</a:t>
            </a:r>
          </a:p>
          <a:p>
            <a:pPr lvl="1">
              <a:lnSpc>
                <a:spcPct val="90000"/>
              </a:lnSpc>
            </a:pPr>
            <a:endParaRPr lang="en-US" sz="1800" b="0" i="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0" i="0" dirty="0">
                <a:effectLst/>
              </a:rPr>
              <a:t>The goal is to  reduce overdose deaths by protecting the people who call for help.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6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86EF0937-6747-6543-692D-F59CD4B0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3" y="154391"/>
            <a:ext cx="9633412" cy="62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26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290F0-E45D-41DB-B296-10FEC3519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2F5B9E6-0E39-45C4-A238-A7F0FA66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29592-303F-8913-9C73-AB9CA2BF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559412"/>
          </a:xfrm>
        </p:spPr>
        <p:txBody>
          <a:bodyPr>
            <a:normAutofit/>
          </a:bodyPr>
          <a:lstStyle/>
          <a:p>
            <a:r>
              <a:rPr lang="en-US" sz="3700" dirty="0"/>
              <a:t>Fentanyl test strips as harm reduction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390A-5A6B-8FA9-501E-5AF23312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6075179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Goal: To allow people who use drugs to check their drug for fentanyl and use that information for drug use decision making.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B97A76A2-B7F2-4D75-AB9E-71FB74882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0D379-2D73-5F83-4D09-505F2C54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487" y="1926735"/>
            <a:ext cx="2735071" cy="29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86F2-2679-BE49-C431-3BA9EAB0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9" y="513977"/>
            <a:ext cx="11382000" cy="970450"/>
          </a:xfrm>
        </p:spPr>
        <p:txBody>
          <a:bodyPr/>
          <a:lstStyle/>
          <a:p>
            <a:r>
              <a:rPr lang="en-US" dirty="0"/>
              <a:t>Does fentanyl test result change drug 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AF465-643D-1023-2912-E9782FFC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Sample of 125 people who inject drugs </a:t>
            </a:r>
          </a:p>
          <a:p>
            <a:r>
              <a:rPr lang="en-US" sz="2400" dirty="0"/>
              <a:t>43% of the sample reported changes in drug use behavior</a:t>
            </a:r>
          </a:p>
          <a:p>
            <a:r>
              <a:rPr lang="en-US" sz="2400" dirty="0"/>
              <a:t>77% indicated that FTS increased their perceived overdose safety</a:t>
            </a:r>
          </a:p>
          <a:p>
            <a:r>
              <a:rPr lang="en-US" sz="2400" dirty="0"/>
              <a:t>Using less drug than usual was the most commonly reported change in drug use behavior (32%), followed by per-forming a tester shot (17%), snorting instead of injecting (10%), and pushing the plunger more slowly (9%).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33F5E-6541-4277-ADED-02C85529A6F4}"/>
              </a:ext>
            </a:extLst>
          </p:cNvPr>
          <p:cNvSpPr txBox="1"/>
          <p:nvPr/>
        </p:nvSpPr>
        <p:spPr>
          <a:xfrm>
            <a:off x="5721927" y="6192982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Peiper</a:t>
            </a:r>
            <a:r>
              <a:rPr lang="en-US" dirty="0"/>
              <a:t>, Clarke, Vincent, </a:t>
            </a:r>
            <a:r>
              <a:rPr lang="en-US" dirty="0" err="1"/>
              <a:t>Ciccarone</a:t>
            </a:r>
            <a:r>
              <a:rPr lang="en-US" dirty="0"/>
              <a:t>, </a:t>
            </a:r>
            <a:r>
              <a:rPr lang="en-US" dirty="0" err="1"/>
              <a:t>Kral</a:t>
            </a:r>
            <a:r>
              <a:rPr lang="en-US" dirty="0"/>
              <a:t>, </a:t>
            </a:r>
            <a:r>
              <a:rPr lang="en-US" dirty="0" err="1"/>
              <a:t>Zibbell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0350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D10A-3B62-31D5-39D5-81E22E3F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preference for fentanyl make a difference in drug use behavior?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C86E0E-0334-50A3-43EE-729B450C0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3" y="3304674"/>
            <a:ext cx="12169597" cy="201126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7C02C-41CF-2215-1AC0-26E61B344CB1}"/>
              </a:ext>
            </a:extLst>
          </p:cNvPr>
          <p:cNvSpPr txBox="1"/>
          <p:nvPr/>
        </p:nvSpPr>
        <p:spPr>
          <a:xfrm>
            <a:off x="4876800" y="2381344"/>
            <a:ext cx="832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</a:t>
            </a:r>
          </a:p>
          <a:p>
            <a:r>
              <a:rPr lang="en-US" dirty="0"/>
              <a:t>Not</a:t>
            </a:r>
          </a:p>
          <a:p>
            <a:r>
              <a:rPr lang="en-US" dirty="0"/>
              <a:t>Prefer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562C0-0FC7-54F1-84DE-7423A0930051}"/>
              </a:ext>
            </a:extLst>
          </p:cNvPr>
          <p:cNvSpPr txBox="1"/>
          <p:nvPr/>
        </p:nvSpPr>
        <p:spPr>
          <a:xfrm>
            <a:off x="7247669" y="2463239"/>
            <a:ext cx="1135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Prefers</a:t>
            </a:r>
          </a:p>
          <a:p>
            <a:r>
              <a:rPr lang="en-US" dirty="0"/>
              <a:t>Fentanyl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7CA9FC-57E0-2EE7-EB3C-9F6F14FAF7AA}"/>
                  </a:ext>
                </a:extLst>
              </p14:cNvPr>
              <p14:cNvContentPartPr/>
              <p14:nvPr/>
            </p14:nvContentPartPr>
            <p14:xfrm>
              <a:off x="4124360" y="3637760"/>
              <a:ext cx="7662960" cy="407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7CA9FC-57E0-2EE7-EB3C-9F6F14FAF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5720" y="3628760"/>
                <a:ext cx="76806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D8003D-56E1-9422-8795-1E6E43E08298}"/>
                  </a:ext>
                </a:extLst>
              </p14:cNvPr>
              <p14:cNvContentPartPr/>
              <p14:nvPr/>
            </p14:nvContentPartPr>
            <p14:xfrm>
              <a:off x="4019960" y="3371360"/>
              <a:ext cx="7724880" cy="58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D8003D-56E1-9422-8795-1E6E43E082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0960" y="3362360"/>
                <a:ext cx="7742520" cy="6026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476BB77-F97A-D71F-2FFB-2276E6403DA7}"/>
              </a:ext>
            </a:extLst>
          </p:cNvPr>
          <p:cNvSpPr txBox="1"/>
          <p:nvPr/>
        </p:nvSpPr>
        <p:spPr>
          <a:xfrm>
            <a:off x="7488468" y="6256923"/>
            <a:ext cx="470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Morales, Park, Glick, Rouhani, Green, Sherman, 2019</a:t>
            </a:r>
          </a:p>
        </p:txBody>
      </p:sp>
    </p:spTree>
    <p:extLst>
      <p:ext uri="{BB962C8B-B14F-4D97-AF65-F5344CB8AC3E}">
        <p14:creationId xmlns:p14="http://schemas.microsoft.com/office/powerpoint/2010/main" val="3868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2E0DC-494C-385F-015D-6342FA3E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639097"/>
            <a:ext cx="3865585" cy="30987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/>
              <a:t>Overdose deaths in Virginia continue to climb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85C7B9E8-8032-B128-1DF7-28F8DA19D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88" y="1283368"/>
            <a:ext cx="6657219" cy="4393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C0C24F-E7B1-DC45-3CC2-E667D9038781}"/>
                  </a:ext>
                </a:extLst>
              </p14:cNvPr>
              <p14:cNvContentPartPr/>
              <p14:nvPr/>
            </p14:nvContentPartPr>
            <p14:xfrm>
              <a:off x="10251033" y="3033415"/>
              <a:ext cx="956520" cy="94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C0C24F-E7B1-DC45-3CC2-E667D90387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42393" y="3024415"/>
                <a:ext cx="97416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EC341F-565D-A16E-BD54-6F88F0814B26}"/>
                  </a:ext>
                </a:extLst>
              </p14:cNvPr>
              <p14:cNvContentPartPr/>
              <p14:nvPr/>
            </p14:nvContentPartPr>
            <p14:xfrm>
              <a:off x="12801273" y="4848895"/>
              <a:ext cx="25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EC341F-565D-A16E-BD54-6F88F0814B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2633" y="4840255"/>
                <a:ext cx="20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79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9D1F-C35B-92E2-9925-C5FEA33E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Maryland-  Beforeitstoolate.Maryland.gov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D1F7B-8648-B864-BE33-720A1A506B28}"/>
              </a:ext>
            </a:extLst>
          </p:cNvPr>
          <p:cNvSpPr txBox="1"/>
          <p:nvPr/>
        </p:nvSpPr>
        <p:spPr>
          <a:xfrm>
            <a:off x="241964" y="2687782"/>
            <a:ext cx="113239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Harm reduction department (approx.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Overdose response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Send teams of peer recovery specialists to high risk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Send out alerts o subscribers when overdose spikes in certain areas “bad batch”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Every staff member naloxone trained- can hand out naloxone and fentanyl test strips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 to businesses (e.g., McDonalds) to provide naloxone training and provide naloxone </a:t>
            </a:r>
          </a:p>
        </p:txBody>
      </p:sp>
    </p:spTree>
    <p:extLst>
      <p:ext uri="{BB962C8B-B14F-4D97-AF65-F5344CB8AC3E}">
        <p14:creationId xmlns:p14="http://schemas.microsoft.com/office/powerpoint/2010/main" val="571365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F3FD8-9BC7-935F-04A1-EC4E81F163BD}"/>
              </a:ext>
            </a:extLst>
          </p:cNvPr>
          <p:cNvSpPr txBox="1"/>
          <p:nvPr/>
        </p:nvSpPr>
        <p:spPr>
          <a:xfrm>
            <a:off x="810000" y="447188"/>
            <a:ext cx="10571998" cy="675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for you</a:t>
            </a:r>
          </a:p>
        </p:txBody>
      </p:sp>
      <p:graphicFrame>
        <p:nvGraphicFramePr>
          <p:cNvPr id="14" name="TextBox 2">
            <a:extLst>
              <a:ext uri="{FF2B5EF4-FFF2-40B4-BE49-F238E27FC236}">
                <a16:creationId xmlns:a16="http://schemas.microsoft.com/office/drawing/2014/main" id="{13835241-83D7-5AE8-7B63-824A6D278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31498"/>
              </p:ext>
            </p:extLst>
          </p:nvPr>
        </p:nvGraphicFramePr>
        <p:xfrm>
          <a:off x="828298" y="2185988"/>
          <a:ext cx="10553700" cy="446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771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86BC-005C-89CC-25A1-D6D6EC98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Fentanyl increases risk </a:t>
            </a:r>
          </a:p>
        </p:txBody>
      </p:sp>
      <p:pic>
        <p:nvPicPr>
          <p:cNvPr id="3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E28C34A-145B-A7B5-8B8C-E2E4E8750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72" y="2027238"/>
            <a:ext cx="8125326" cy="45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2F56-A2FD-794F-6806-4D8F9AE9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435" y="1621455"/>
            <a:ext cx="2764771" cy="4267073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Increased Buprenorphine Prescribers </a:t>
            </a:r>
            <a:r>
              <a:rPr lang="en-US" sz="2800" dirty="0"/>
              <a:t>from </a:t>
            </a:r>
            <a:br>
              <a:rPr lang="en-US" sz="2800" dirty="0"/>
            </a:br>
            <a:r>
              <a:rPr lang="en-US" sz="2800" dirty="0"/>
              <a:t>2015-2020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E3861-71FB-76AD-0502-D6472DDCC12F}"/>
              </a:ext>
            </a:extLst>
          </p:cNvPr>
          <p:cNvSpPr txBox="1"/>
          <p:nvPr/>
        </p:nvSpPr>
        <p:spPr>
          <a:xfrm>
            <a:off x="697919" y="412549"/>
            <a:ext cx="9291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Medicaid Expansion and ARTS program in Virginia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E260E-3DF7-1154-7F16-3CC7E9F6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0" y="2014872"/>
            <a:ext cx="9096605" cy="4051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506378-952D-9C94-7FE1-8DA87BCCE669}"/>
              </a:ext>
            </a:extLst>
          </p:cNvPr>
          <p:cNvSpPr txBox="1"/>
          <p:nvPr/>
        </p:nvSpPr>
        <p:spPr>
          <a:xfrm>
            <a:off x="2602326" y="6151851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Cunningham P, Pierre-Louis S, Saunders H, Britton E, Urmi A, Barnes A. (2022) </a:t>
            </a:r>
          </a:p>
        </p:txBody>
      </p:sp>
    </p:spTree>
    <p:extLst>
      <p:ext uri="{BB962C8B-B14F-4D97-AF65-F5344CB8AC3E}">
        <p14:creationId xmlns:p14="http://schemas.microsoft.com/office/powerpoint/2010/main" val="142344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107D68-466E-1E12-0639-F2921137EEA0}"/>
              </a:ext>
            </a:extLst>
          </p:cNvPr>
          <p:cNvSpPr/>
          <p:nvPr/>
        </p:nvSpPr>
        <p:spPr>
          <a:xfrm>
            <a:off x="8623516" y="3644844"/>
            <a:ext cx="2609892" cy="2387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8B314-DF34-B6CE-F271-C3E301C1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0" y="5614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What other strategies are available to combat overdose?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07507-8395-0F0B-ADA6-F7B802893896}"/>
              </a:ext>
            </a:extLst>
          </p:cNvPr>
          <p:cNvSpPr txBox="1"/>
          <p:nvPr/>
        </p:nvSpPr>
        <p:spPr>
          <a:xfrm>
            <a:off x="1116208" y="2097553"/>
            <a:ext cx="4235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Patient education</a:t>
            </a:r>
          </a:p>
          <a:p>
            <a:r>
              <a:rPr lang="en-US" sz="3600" dirty="0"/>
              <a:t>(and families!)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74374-7D1D-7BE8-1527-7D915B46A450}"/>
              </a:ext>
            </a:extLst>
          </p:cNvPr>
          <p:cNvSpPr txBox="1"/>
          <p:nvPr/>
        </p:nvSpPr>
        <p:spPr>
          <a:xfrm>
            <a:off x="1899748" y="5401255"/>
            <a:ext cx="3554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Harm</a:t>
            </a:r>
            <a:r>
              <a:rPr lang="en-US" sz="3200" dirty="0"/>
              <a:t> Reduction</a:t>
            </a:r>
          </a:p>
        </p:txBody>
      </p:sp>
      <p:pic>
        <p:nvPicPr>
          <p:cNvPr id="3074" name="Picture 2" descr="To Teach Others Stock Illustration - Download Image Now - In Silhouette,  Education Training Class, Teacher - iStock">
            <a:extLst>
              <a:ext uri="{FF2B5EF4-FFF2-40B4-BE49-F238E27FC236}">
                <a16:creationId xmlns:a16="http://schemas.microsoft.com/office/drawing/2014/main" id="{059119E5-E187-993B-C734-4B9B9EE6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63" y="2077010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39ACE-2A38-45A6-EA40-EDB900B660CC}"/>
              </a:ext>
            </a:extLst>
          </p:cNvPr>
          <p:cNvSpPr txBox="1"/>
          <p:nvPr/>
        </p:nvSpPr>
        <p:spPr>
          <a:xfrm>
            <a:off x="7480725" y="6008143"/>
            <a:ext cx="430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Ongoing dialogue</a:t>
            </a:r>
          </a:p>
        </p:txBody>
      </p:sp>
      <p:pic>
        <p:nvPicPr>
          <p:cNvPr id="3078" name="Picture 6" descr="Surgeon general wants Naloxone widely on hand. Is this feasible?">
            <a:extLst>
              <a:ext uri="{FF2B5EF4-FFF2-40B4-BE49-F238E27FC236}">
                <a16:creationId xmlns:a16="http://schemas.microsoft.com/office/drawing/2014/main" id="{EBD21315-F890-846C-6313-913F81A4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18" y="3863498"/>
            <a:ext cx="2310837" cy="15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punctuate dialogue tags and action beats correctly">
            <a:extLst>
              <a:ext uri="{FF2B5EF4-FFF2-40B4-BE49-F238E27FC236}">
                <a16:creationId xmlns:a16="http://schemas.microsoft.com/office/drawing/2014/main" id="{32CA020E-B610-EF93-7EDC-5512C033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16" y="3644844"/>
            <a:ext cx="2609892" cy="23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AFDD9F-0711-CD23-FB0E-8902E2401E41}"/>
              </a:ext>
            </a:extLst>
          </p:cNvPr>
          <p:cNvSpPr/>
          <p:nvPr/>
        </p:nvSpPr>
        <p:spPr>
          <a:xfrm>
            <a:off x="643464" y="236295"/>
            <a:ext cx="4147161" cy="15594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A5BA3AE5-0FB8-4948-A421-5CEE1A5E8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Freeform 9">
            <a:extLst>
              <a:ext uri="{FF2B5EF4-FFF2-40B4-BE49-F238E27FC236}">
                <a16:creationId xmlns:a16="http://schemas.microsoft.com/office/drawing/2014/main" id="{615FFFBF-F0D2-4BB8-BB9E-3ADC47E3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7EFAE-3F55-B84E-B8A6-A2475B37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820494"/>
            <a:ext cx="5039035" cy="15594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100" dirty="0"/>
            </a:br>
            <a:br>
              <a:rPr lang="en-US" sz="3100" dirty="0"/>
            </a:br>
            <a:r>
              <a:rPr lang="en-US" sz="3600" dirty="0"/>
              <a:t>Step 1: Starting the conversation about overdose prevention</a:t>
            </a:r>
            <a:br>
              <a:rPr lang="en-US" sz="3100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88A3-7C5B-AC75-585C-3E971927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3006482"/>
            <a:ext cx="5016259" cy="3038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Establishes the importance of patient well-being and safety in a nonjudgmental way.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14" name="Rounded Rectangle 17">
            <a:extLst>
              <a:ext uri="{FF2B5EF4-FFF2-40B4-BE49-F238E27FC236}">
                <a16:creationId xmlns:a16="http://schemas.microsoft.com/office/drawing/2014/main" id="{FD056B7E-FBD7-4858-966D-9C4DEDA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afety First Vector Art, Icons, and Graphics for Free Download">
            <a:extLst>
              <a:ext uri="{FF2B5EF4-FFF2-40B4-BE49-F238E27FC236}">
                <a16:creationId xmlns:a16="http://schemas.microsoft.com/office/drawing/2014/main" id="{79BCCF74-9DB2-2E49-110F-A83923C2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517" y="1507610"/>
            <a:ext cx="3832042" cy="38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8E64-D7E2-9D21-1C4D-5AAD23A2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patients about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A64CE-33F1-3CAA-0C11-7C267E9244AC}"/>
              </a:ext>
            </a:extLst>
          </p:cNvPr>
          <p:cNvSpPr txBox="1"/>
          <p:nvPr/>
        </p:nvSpPr>
        <p:spPr>
          <a:xfrm>
            <a:off x="526472" y="2242478"/>
            <a:ext cx="10751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u="sng" dirty="0">
                <a:effectLst/>
              </a:rPr>
              <a:t>Overdose prevention education and </a:t>
            </a:r>
            <a:r>
              <a:rPr lang="en-US" sz="2400" i="0" u="sng" strike="noStrike" dirty="0">
                <a:effectLst/>
              </a:rPr>
              <a:t>naloxone</a:t>
            </a:r>
            <a:r>
              <a:rPr lang="en-US" sz="2400" i="0" u="sng" dirty="0">
                <a:effectLst/>
              </a:rPr>
              <a:t> distribution should be provided at </a:t>
            </a:r>
            <a:r>
              <a:rPr lang="en-US" sz="2400" u="sng" dirty="0"/>
              <a:t>treatment entry, as well as </a:t>
            </a:r>
            <a:r>
              <a:rPr lang="en-US" sz="2400" i="0" u="sng" dirty="0">
                <a:effectLst/>
              </a:rPr>
              <a:t>making it part of an ongoing discussion at each clinical visit.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F868F-CDEE-29D6-1A08-0C30B2A887F8}"/>
              </a:ext>
            </a:extLst>
          </p:cNvPr>
          <p:cNvSpPr txBox="1"/>
          <p:nvPr/>
        </p:nvSpPr>
        <p:spPr>
          <a:xfrm>
            <a:off x="1018801" y="3677757"/>
            <a:ext cx="1036319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/>
              <a:t>  Q</a:t>
            </a:r>
            <a:r>
              <a:rPr lang="en-US" sz="1800" b="0" i="0" dirty="0">
                <a:effectLst/>
              </a:rPr>
              <a:t>uestions about overdose risk </a:t>
            </a:r>
            <a:r>
              <a:rPr lang="en-US" dirty="0"/>
              <a:t>can </a:t>
            </a:r>
            <a:r>
              <a:rPr lang="en-US" sz="1800" b="0" i="0" dirty="0">
                <a:effectLst/>
              </a:rPr>
              <a:t>be included </a:t>
            </a:r>
            <a:r>
              <a:rPr lang="en-US" dirty="0"/>
              <a:t>at</a:t>
            </a:r>
            <a:r>
              <a:rPr lang="en-US" sz="1800" b="0" i="0" dirty="0">
                <a:effectLst/>
              </a:rPr>
              <a:t> intake and  health screenings.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/>
              <a:t>  Ongoing discussions of recovery should include possibilities of relapse and overdose risk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/>
              <a:t>  Treatment planning should include o</a:t>
            </a:r>
            <a:r>
              <a:rPr lang="en-US" sz="1800" b="0" i="0" dirty="0">
                <a:effectLst/>
              </a:rPr>
              <a:t>verdose risk reduction-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an individualized opioid overdose risk reduction plan.</a:t>
            </a:r>
            <a:endParaRPr lang="en-US" sz="1800" b="0" i="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BA255-4B5C-9DD4-4698-E2D423E2E951}"/>
              </a:ext>
            </a:extLst>
          </p:cNvPr>
          <p:cNvSpPr txBox="1"/>
          <p:nvPr/>
        </p:nvSpPr>
        <p:spPr>
          <a:xfrm>
            <a:off x="1932218" y="6256923"/>
            <a:ext cx="10020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http://prescribetoprevent.org/wp2015/wp-content/uploads/care-principles-guidance-opioid-overdose.pdf</a:t>
            </a:r>
          </a:p>
        </p:txBody>
      </p:sp>
    </p:spTree>
    <p:extLst>
      <p:ext uri="{BB962C8B-B14F-4D97-AF65-F5344CB8AC3E}">
        <p14:creationId xmlns:p14="http://schemas.microsoft.com/office/powerpoint/2010/main" val="91602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B33B-30F3-3D19-06DA-49D8EE7D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door to a discussion about overdose 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2E410-AF65-EBFF-09A2-1255D4EDCBD2}"/>
              </a:ext>
            </a:extLst>
          </p:cNvPr>
          <p:cNvSpPr txBox="1"/>
          <p:nvPr/>
        </p:nvSpPr>
        <p:spPr>
          <a:xfrm>
            <a:off x="810000" y="3111800"/>
            <a:ext cx="78520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Start by asking permission to explore plans for preventing overdose  (</a:t>
            </a:r>
            <a:r>
              <a:rPr lang="en-US" sz="2800" dirty="0" err="1"/>
              <a:t>e.g</a:t>
            </a:r>
            <a:r>
              <a:rPr lang="en-US" sz="2800" dirty="0"/>
              <a:t>, Is it ok if I speak with you a bit about your plans to stay safe?”)</a:t>
            </a:r>
          </a:p>
        </p:txBody>
      </p:sp>
      <p:pic>
        <p:nvPicPr>
          <p:cNvPr id="6150" name="Picture 6" descr="3d Illustration Of Man Inviting To Open Door. 3d Human Person Character And  White People Stock Photo, Picture And Royalty Free Image. Image 141603287.">
            <a:extLst>
              <a:ext uri="{FF2B5EF4-FFF2-40B4-BE49-F238E27FC236}">
                <a16:creationId xmlns:a16="http://schemas.microsoft.com/office/drawing/2014/main" id="{598F1FC7-112E-5FC0-9FE1-362952A1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98" y="2037347"/>
            <a:ext cx="2133600" cy="41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93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591819E2EF745ADE5B7D31BD3DA2E" ma:contentTypeVersion="12" ma:contentTypeDescription="Create a new document." ma:contentTypeScope="" ma:versionID="1f0c8565cac5f02501b9af45991da1af">
  <xsd:schema xmlns:xsd="http://www.w3.org/2001/XMLSchema" xmlns:xs="http://www.w3.org/2001/XMLSchema" xmlns:p="http://schemas.microsoft.com/office/2006/metadata/properties" xmlns:ns2="0c219b54-2bb0-45e5-a244-578aeb437789" xmlns:ns3="3375855c-94ad-4640-97ca-bb5cc6a4b08c" targetNamespace="http://schemas.microsoft.com/office/2006/metadata/properties" ma:root="true" ma:fieldsID="f2aba30df9e5cf1ab741790bf6548df9" ns2:_="" ns3:_="">
    <xsd:import namespace="0c219b54-2bb0-45e5-a244-578aeb437789"/>
    <xsd:import namespace="3375855c-94ad-4640-97ca-bb5cc6a4b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19b54-2bb0-45e5-a244-578aeb43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5855c-94ad-4640-97ca-bb5cc6a4b0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884FD-AB50-48CE-A226-7FD1197A9E7D}"/>
</file>

<file path=customXml/itemProps2.xml><?xml version="1.0" encoding="utf-8"?>
<ds:datastoreItem xmlns:ds="http://schemas.openxmlformats.org/officeDocument/2006/customXml" ds:itemID="{CD5F72B6-AFE5-453E-996D-71D3199C6B9A}"/>
</file>

<file path=customXml/itemProps3.xml><?xml version="1.0" encoding="utf-8"?>
<ds:datastoreItem xmlns:ds="http://schemas.openxmlformats.org/officeDocument/2006/customXml" ds:itemID="{002EB6E1-05DD-4A66-8F5D-5D60C3D455C5}"/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3795</TotalTime>
  <Words>1254</Words>
  <Application>Microsoft Office PowerPoint</Application>
  <PresentationFormat>Widescreen</PresentationFormat>
  <Paragraphs>149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canada-type-gibson</vt:lpstr>
      <vt:lpstr>Century Gothic</vt:lpstr>
      <vt:lpstr>Lato</vt:lpstr>
      <vt:lpstr>Wingdings 2</vt:lpstr>
      <vt:lpstr>Quotable</vt:lpstr>
      <vt:lpstr>Communicating with Patients about Overdose Risk</vt:lpstr>
      <vt:lpstr>PowerPoint Presentation</vt:lpstr>
      <vt:lpstr>Overdose deaths in Virginia continue to climb</vt:lpstr>
      <vt:lpstr>Fentanyl increases risk </vt:lpstr>
      <vt:lpstr>Increased Buprenorphine Prescribers from  2015-2020</vt:lpstr>
      <vt:lpstr>What other strategies are available to combat overdose?</vt:lpstr>
      <vt:lpstr>  Step 1: Starting the conversation about overdose prevention  </vt:lpstr>
      <vt:lpstr>Communicating with patients about risk</vt:lpstr>
      <vt:lpstr>Opening the door to a discussion about overdose prevention</vt:lpstr>
      <vt:lpstr>USE YOUR MI OARS to explore concerns</vt:lpstr>
      <vt:lpstr>Looking backward and moving forward</vt:lpstr>
      <vt:lpstr>Develop the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key items for discussion/ patient education</vt:lpstr>
      <vt:lpstr>PowerPoint Presentation</vt:lpstr>
      <vt:lpstr>PowerPoint Presentation</vt:lpstr>
      <vt:lpstr>PowerPoint Presentation</vt:lpstr>
      <vt:lpstr>PowerPoint Presentation</vt:lpstr>
      <vt:lpstr>Naloxone and Fentanyl test strips</vt:lpstr>
      <vt:lpstr> FREE NALOXONE through VDH/DBHDS</vt:lpstr>
      <vt:lpstr>Virginia’s Good Samaritan Law</vt:lpstr>
      <vt:lpstr>PowerPoint Presentation</vt:lpstr>
      <vt:lpstr>Fentanyl test strips as harm reduction measure</vt:lpstr>
      <vt:lpstr>Does fentanyl test result change drug use?</vt:lpstr>
      <vt:lpstr>Does preference for fentanyl make a difference in drug use behavior?</vt:lpstr>
      <vt:lpstr>Maryland-  Beforeitstoolate.Maryland.gov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Keyser-Marcus</dc:creator>
  <cp:lastModifiedBy>Lori KeyserMarcus</cp:lastModifiedBy>
  <cp:revision>146</cp:revision>
  <cp:lastPrinted>2022-12-15T23:55:25Z</cp:lastPrinted>
  <dcterms:created xsi:type="dcterms:W3CDTF">2022-01-21T20:22:43Z</dcterms:created>
  <dcterms:modified xsi:type="dcterms:W3CDTF">2022-12-16T12:27:22Z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0x010100F9B591819E2EF745ADE5B7D31BD3DA2E</vt:lpwstr>
  </property>
</Properties>
</file>